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308"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9" r:id="rId54"/>
    <p:sldId id="307" r:id="rId55"/>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115" autoAdjust="0"/>
  </p:normalViewPr>
  <p:slideViewPr>
    <p:cSldViewPr>
      <p:cViewPr varScale="1">
        <p:scale>
          <a:sx n="72" d="100"/>
          <a:sy n="72" d="100"/>
        </p:scale>
        <p:origin x="1075"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C"/>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5BBDA14-234E-4D60-AEC6-E2AFE3953110}" type="datetimeFigureOut">
              <a:rPr lang="es-EC" smtClean="0"/>
              <a:t>3/2/2026</a:t>
            </a:fld>
            <a:endParaRPr lang="es-EC"/>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C"/>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C"/>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C"/>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E9072FF2-1E27-4747-8089-389AB42F35CF}" type="slidenum">
              <a:rPr lang="es-EC" smtClean="0"/>
              <a:t>‹Nº›</a:t>
            </a:fld>
            <a:endParaRPr lang="es-EC"/>
          </a:p>
        </p:txBody>
      </p:sp>
    </p:spTree>
    <p:extLst>
      <p:ext uri="{BB962C8B-B14F-4D97-AF65-F5344CB8AC3E}">
        <p14:creationId xmlns:p14="http://schemas.microsoft.com/office/powerpoint/2010/main" val="902070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0" i="0" kern="1200" dirty="0">
                <a:solidFill>
                  <a:schemeClr val="tx1"/>
                </a:solidFill>
                <a:effectLst/>
                <a:latin typeface="+mn-lt"/>
                <a:ea typeface="+mn-ea"/>
                <a:cs typeface="+mn-cs"/>
              </a:rPr>
              <a:t>Buenos días estimado docente y compañero presente. Somos el equipo B conformado por Loor Medranda Marlon, Mariscal Cabrera Jaime, Rivera Suarez Jonathan y </a:t>
            </a:r>
            <a:r>
              <a:rPr lang="es-MX" sz="1200" b="0" i="0" kern="1200" dirty="0" err="1">
                <a:solidFill>
                  <a:schemeClr val="tx1"/>
                </a:solidFill>
                <a:effectLst/>
                <a:latin typeface="+mn-lt"/>
                <a:ea typeface="+mn-ea"/>
                <a:cs typeface="+mn-cs"/>
              </a:rPr>
              <a:t>Umaginga</a:t>
            </a:r>
            <a:r>
              <a:rPr lang="es-MX" sz="1200" b="0" i="0" kern="1200" dirty="0">
                <a:solidFill>
                  <a:schemeClr val="tx1"/>
                </a:solidFill>
                <a:effectLst/>
                <a:latin typeface="+mn-lt"/>
                <a:ea typeface="+mn-ea"/>
                <a:cs typeface="+mn-cs"/>
              </a:rPr>
              <a:t> </a:t>
            </a:r>
            <a:r>
              <a:rPr lang="es-MX" sz="1200" b="0" i="0" kern="1200" dirty="0" err="1">
                <a:solidFill>
                  <a:schemeClr val="tx1"/>
                </a:solidFill>
                <a:effectLst/>
                <a:latin typeface="+mn-lt"/>
                <a:ea typeface="+mn-ea"/>
                <a:cs typeface="+mn-cs"/>
              </a:rPr>
              <a:t>Arevalo</a:t>
            </a:r>
            <a:r>
              <a:rPr lang="es-MX" sz="1200" b="0" i="0" kern="1200" dirty="0">
                <a:solidFill>
                  <a:schemeClr val="tx1"/>
                </a:solidFill>
                <a:effectLst/>
                <a:latin typeface="+mn-lt"/>
                <a:ea typeface="+mn-ea"/>
                <a:cs typeface="+mn-cs"/>
              </a:rPr>
              <a:t> Jefferson. Vamos a presentar el análisis del capítulo "</a:t>
            </a:r>
            <a:r>
              <a:rPr lang="es-MX" sz="1200" b="1" i="0" kern="1200" dirty="0">
                <a:solidFill>
                  <a:schemeClr val="tx1"/>
                </a:solidFill>
                <a:effectLst/>
                <a:latin typeface="+mn-lt"/>
                <a:ea typeface="+mn-ea"/>
                <a:cs typeface="+mn-cs"/>
              </a:rPr>
              <a:t>Actividades Principales de la Ingeniería de Requisitos</a:t>
            </a:r>
            <a:r>
              <a:rPr lang="es-MX" sz="1200" b="0" i="0" kern="1200" dirty="0">
                <a:solidFill>
                  <a:schemeClr val="tx1"/>
                </a:solidFill>
                <a:effectLst/>
                <a:latin typeface="+mn-lt"/>
                <a:ea typeface="+mn-ea"/>
                <a:cs typeface="+mn-cs"/>
              </a:rPr>
              <a:t>".</a:t>
            </a:r>
          </a:p>
          <a:p>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1</a:t>
            </a:fld>
            <a:endParaRPr lang="es-EC" dirty="0"/>
          </a:p>
        </p:txBody>
      </p:sp>
    </p:spTree>
    <p:extLst>
      <p:ext uri="{BB962C8B-B14F-4D97-AF65-F5344CB8AC3E}">
        <p14:creationId xmlns:p14="http://schemas.microsoft.com/office/powerpoint/2010/main" val="2651133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C" sz="1200" kern="1200" dirty="0">
                <a:solidFill>
                  <a:schemeClr val="tx1"/>
                </a:solidFill>
                <a:effectLst/>
                <a:latin typeface="+mn-lt"/>
                <a:ea typeface="+mn-ea"/>
                <a:cs typeface="+mn-cs"/>
              </a:rPr>
              <a:t>En un taller se reúne un grupo de partes interesadas para </a:t>
            </a:r>
            <a:r>
              <a:rPr lang="es-EC" sz="1200" kern="1200" dirty="0" err="1">
                <a:solidFill>
                  <a:schemeClr val="tx1"/>
                </a:solidFill>
                <a:effectLst/>
                <a:latin typeface="+mn-lt"/>
                <a:ea typeface="+mn-ea"/>
                <a:cs typeface="+mn-cs"/>
              </a:rPr>
              <a:t>elicitar</a:t>
            </a:r>
            <a:r>
              <a:rPr lang="es-EC" sz="1200" kern="1200" dirty="0">
                <a:solidFill>
                  <a:schemeClr val="tx1"/>
                </a:solidFill>
                <a:effectLst/>
                <a:latin typeface="+mn-lt"/>
                <a:ea typeface="+mn-ea"/>
                <a:cs typeface="+mn-cs"/>
              </a:rPr>
              <a:t>, desarrollar, validar y priorizar requisitos de forma colaborativa.</a:t>
            </a:r>
          </a:p>
          <a:p>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Características Generales</a:t>
            </a:r>
            <a:endParaRPr lang="es-EC" sz="1200" kern="1200" dirty="0">
              <a:solidFill>
                <a:schemeClr val="tx1"/>
              </a:solidFill>
              <a:effectLst/>
              <a:latin typeface="+mn-lt"/>
              <a:ea typeface="+mn-ea"/>
              <a:cs typeface="+mn-cs"/>
            </a:endParaRPr>
          </a:p>
          <a:p>
            <a:r>
              <a:rPr lang="es-EC" sz="1200" kern="1200" dirty="0">
                <a:solidFill>
                  <a:schemeClr val="tx1"/>
                </a:solidFill>
                <a:effectLst/>
                <a:latin typeface="+mn-lt"/>
                <a:ea typeface="+mn-ea"/>
                <a:cs typeface="+mn-cs"/>
              </a:rPr>
              <a:t>No existe un procedimiento fijo; cada taller se diseña específicamente según el objetivo concreto a alcanzar. La ejecución típicamente integra técnicas complementarias como lluvia de ideas, método KJ, prototipado rápido, y otras metodologías de trabajo colaborativo.</a:t>
            </a:r>
          </a:p>
          <a:p>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Roles Críticos</a:t>
            </a:r>
            <a:endParaRPr lang="es-EC" sz="1200" kern="1200" dirty="0">
              <a:solidFill>
                <a:schemeClr val="tx1"/>
              </a:solidFill>
              <a:effectLst/>
              <a:latin typeface="+mn-lt"/>
              <a:ea typeface="+mn-ea"/>
              <a:cs typeface="+mn-cs"/>
            </a:endParaRPr>
          </a:p>
          <a:p>
            <a:pPr lvl="0"/>
            <a:r>
              <a:rPr lang="es-EC" sz="1200" b="1" kern="1200" dirty="0">
                <a:solidFill>
                  <a:schemeClr val="tx1"/>
                </a:solidFill>
                <a:effectLst/>
                <a:latin typeface="+mn-lt"/>
                <a:ea typeface="+mn-ea"/>
                <a:cs typeface="+mn-cs"/>
              </a:rPr>
              <a:t>- Moderador Neutral:</a:t>
            </a:r>
            <a:r>
              <a:rPr lang="es-EC" sz="1200" kern="1200" dirty="0">
                <a:solidFill>
                  <a:schemeClr val="tx1"/>
                </a:solidFill>
                <a:effectLst/>
                <a:latin typeface="+mn-lt"/>
                <a:ea typeface="+mn-ea"/>
                <a:cs typeface="+mn-cs"/>
              </a:rPr>
              <a:t> Guía la sesión, mantiene el enfoque en objetivos, resuelve conflictos y garantiza que todos los participantes sean escuchados. Debe ser neutral y apoyar activamente el logro de consenso.</a:t>
            </a:r>
          </a:p>
          <a:p>
            <a:pPr lvl="0"/>
            <a:r>
              <a:rPr lang="es-EC" sz="1200" b="1" kern="1200" dirty="0">
                <a:solidFill>
                  <a:schemeClr val="tx1"/>
                </a:solidFill>
                <a:effectLst/>
                <a:latin typeface="+mn-lt"/>
                <a:ea typeface="+mn-ea"/>
                <a:cs typeface="+mn-cs"/>
              </a:rPr>
              <a:t>- Encargado de Actas:</a:t>
            </a:r>
            <a:r>
              <a:rPr lang="es-EC" sz="1200" kern="1200" dirty="0">
                <a:solidFill>
                  <a:schemeClr val="tx1"/>
                </a:solidFill>
                <a:effectLst/>
                <a:latin typeface="+mn-lt"/>
                <a:ea typeface="+mn-ea"/>
                <a:cs typeface="+mn-cs"/>
              </a:rPr>
              <a:t> Documenta objetivamente los resultados, decisiones y acuerdos alcanzados durante la sesión.</a:t>
            </a:r>
          </a:p>
          <a:p>
            <a:pPr lvl="0"/>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Ejecución Típica</a:t>
            </a:r>
            <a:endParaRPr lang="es-EC" sz="1200" kern="1200" dirty="0">
              <a:solidFill>
                <a:schemeClr val="tx1"/>
              </a:solidFill>
              <a:effectLst/>
              <a:latin typeface="+mn-lt"/>
              <a:ea typeface="+mn-ea"/>
              <a:cs typeface="+mn-cs"/>
            </a:endParaRPr>
          </a:p>
          <a:p>
            <a:pPr lvl="0"/>
            <a:r>
              <a:rPr lang="es-EC" sz="1200" b="1" kern="1200" dirty="0">
                <a:solidFill>
                  <a:schemeClr val="tx1"/>
                </a:solidFill>
                <a:effectLst/>
                <a:latin typeface="+mn-lt"/>
                <a:ea typeface="+mn-ea"/>
                <a:cs typeface="+mn-cs"/>
              </a:rPr>
              <a:t>- Apertura:</a:t>
            </a:r>
            <a:r>
              <a:rPr lang="es-EC" sz="1200" kern="1200" dirty="0">
                <a:solidFill>
                  <a:schemeClr val="tx1"/>
                </a:solidFill>
                <a:effectLst/>
                <a:latin typeface="+mn-lt"/>
                <a:ea typeface="+mn-ea"/>
                <a:cs typeface="+mn-cs"/>
              </a:rPr>
              <a:t> Se presenta el objetivo del taller, resultados esperados, agenda detallada y reglas de participación.</a:t>
            </a:r>
          </a:p>
          <a:p>
            <a:pPr lvl="0"/>
            <a:r>
              <a:rPr lang="es-EC" sz="1200" b="1" kern="1200" dirty="0">
                <a:solidFill>
                  <a:schemeClr val="tx1"/>
                </a:solidFill>
                <a:effectLst/>
                <a:latin typeface="+mn-lt"/>
                <a:ea typeface="+mn-ea"/>
                <a:cs typeface="+mn-cs"/>
              </a:rPr>
              <a:t>- Trabajo en Grupo o Subgrupos:</a:t>
            </a:r>
            <a:r>
              <a:rPr lang="es-EC" sz="1200" kern="1200" dirty="0">
                <a:solidFill>
                  <a:schemeClr val="tx1"/>
                </a:solidFill>
                <a:effectLst/>
                <a:latin typeface="+mn-lt"/>
                <a:ea typeface="+mn-ea"/>
                <a:cs typeface="+mn-cs"/>
              </a:rPr>
              <a:t> Se desarrollan objetivos, escenarios, requisitos y priorizaciones en formato colaborativo.</a:t>
            </a:r>
          </a:p>
          <a:p>
            <a:pPr lvl="0"/>
            <a:r>
              <a:rPr lang="es-EC" sz="1200" b="1" kern="1200" dirty="0">
                <a:solidFill>
                  <a:schemeClr val="tx1"/>
                </a:solidFill>
                <a:effectLst/>
                <a:latin typeface="+mn-lt"/>
                <a:ea typeface="+mn-ea"/>
                <a:cs typeface="+mn-cs"/>
              </a:rPr>
              <a:t>- Presentación en Plenario:</a:t>
            </a:r>
            <a:r>
              <a:rPr lang="es-EC" sz="1200" kern="1200" dirty="0">
                <a:solidFill>
                  <a:schemeClr val="tx1"/>
                </a:solidFill>
                <a:effectLst/>
                <a:latin typeface="+mn-lt"/>
                <a:ea typeface="+mn-ea"/>
                <a:cs typeface="+mn-cs"/>
              </a:rPr>
              <a:t> Los grupos presentan y discuten sus resultados ante la totalidad de participantes.</a:t>
            </a:r>
          </a:p>
          <a:p>
            <a:pPr lvl="0"/>
            <a:r>
              <a:rPr lang="es-EC" sz="1200" b="1" kern="1200" dirty="0">
                <a:solidFill>
                  <a:schemeClr val="tx1"/>
                </a:solidFill>
                <a:effectLst/>
                <a:latin typeface="+mn-lt"/>
                <a:ea typeface="+mn-ea"/>
                <a:cs typeface="+mn-cs"/>
              </a:rPr>
              <a:t>- Cierre:</a:t>
            </a:r>
            <a:r>
              <a:rPr lang="es-EC" sz="1200" kern="1200" dirty="0">
                <a:solidFill>
                  <a:schemeClr val="tx1"/>
                </a:solidFill>
                <a:effectLst/>
                <a:latin typeface="+mn-lt"/>
                <a:ea typeface="+mn-ea"/>
                <a:cs typeface="+mn-cs"/>
              </a:rPr>
              <a:t> Se recopilan problemas abiertos, se documentan lecciones aprendidas y se fijan próximos pasos.</a:t>
            </a:r>
          </a:p>
          <a:p>
            <a:pPr lvl="0"/>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Esfuerzo y Beneficio</a:t>
            </a:r>
            <a:endParaRPr lang="es-EC" sz="1200" kern="1200" dirty="0">
              <a:solidFill>
                <a:schemeClr val="tx1"/>
              </a:solidFill>
              <a:effectLst/>
              <a:latin typeface="+mn-lt"/>
              <a:ea typeface="+mn-ea"/>
              <a:cs typeface="+mn-cs"/>
            </a:endParaRPr>
          </a:p>
          <a:p>
            <a:r>
              <a:rPr lang="es-EC" sz="1200" kern="1200" dirty="0">
                <a:solidFill>
                  <a:schemeClr val="tx1"/>
                </a:solidFill>
                <a:effectLst/>
                <a:latin typeface="+mn-lt"/>
                <a:ea typeface="+mn-ea"/>
                <a:cs typeface="+mn-cs"/>
              </a:rPr>
              <a:t>El esfuerzo es muy alto debido a los requerimientos de preparación previa, logística y seguimiento posterior. Sin embargo, el libro enfatiza que el taller es la técnica más poderosa para elicitación porque: </a:t>
            </a:r>
          </a:p>
          <a:p>
            <a:pPr marL="171450" indent="-171450">
              <a:buFontTx/>
              <a:buChar char="-"/>
            </a:pPr>
            <a:r>
              <a:rPr lang="es-EC" sz="1200" kern="1200" dirty="0">
                <a:solidFill>
                  <a:schemeClr val="tx1"/>
                </a:solidFill>
                <a:effectLst/>
                <a:latin typeface="+mn-lt"/>
                <a:ea typeface="+mn-ea"/>
                <a:cs typeface="+mn-cs"/>
              </a:rPr>
              <a:t>Fomenta consenso entre </a:t>
            </a:r>
            <a:r>
              <a:rPr lang="es-EC" sz="1200" kern="1200" dirty="0" err="1">
                <a:solidFill>
                  <a:schemeClr val="tx1"/>
                </a:solidFill>
                <a:effectLst/>
                <a:latin typeface="+mn-lt"/>
                <a:ea typeface="+mn-ea"/>
                <a:cs typeface="+mn-cs"/>
              </a:rPr>
              <a:t>stakeholders</a:t>
            </a:r>
            <a:r>
              <a:rPr lang="es-EC" sz="1200" kern="1200" dirty="0">
                <a:solidFill>
                  <a:schemeClr val="tx1"/>
                </a:solidFill>
                <a:effectLst/>
                <a:latin typeface="+mn-lt"/>
                <a:ea typeface="+mn-ea"/>
                <a:cs typeface="+mn-cs"/>
              </a:rPr>
              <a:t> heterogéneos. </a:t>
            </a:r>
          </a:p>
          <a:p>
            <a:pPr marL="171450" indent="-171450">
              <a:buFontTx/>
              <a:buChar char="-"/>
            </a:pPr>
            <a:r>
              <a:rPr lang="es-EC" sz="1200" kern="1200" dirty="0">
                <a:solidFill>
                  <a:schemeClr val="tx1"/>
                </a:solidFill>
                <a:effectLst/>
                <a:latin typeface="+mn-lt"/>
                <a:ea typeface="+mn-ea"/>
                <a:cs typeface="+mn-cs"/>
              </a:rPr>
              <a:t>Mejora significativamente la alineación de expectativas. </a:t>
            </a:r>
          </a:p>
          <a:p>
            <a:pPr marL="0" indent="0">
              <a:buFontTx/>
              <a:buNone/>
            </a:pPr>
            <a:r>
              <a:rPr lang="es-EC" sz="1200" kern="1200" dirty="0">
                <a:solidFill>
                  <a:schemeClr val="tx1"/>
                </a:solidFill>
                <a:effectLst/>
                <a:latin typeface="+mn-lt"/>
                <a:ea typeface="+mn-ea"/>
                <a:cs typeface="+mn-cs"/>
              </a:rPr>
              <a:t>-   Contribuye activamente a la construcción de equipo y cohesión.</a:t>
            </a:r>
          </a:p>
          <a:p>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14</a:t>
            </a:fld>
            <a:endParaRPr lang="es-EC"/>
          </a:p>
        </p:txBody>
      </p:sp>
    </p:spTree>
    <p:extLst>
      <p:ext uri="{BB962C8B-B14F-4D97-AF65-F5344CB8AC3E}">
        <p14:creationId xmlns:p14="http://schemas.microsoft.com/office/powerpoint/2010/main" val="475283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C" sz="1200" kern="1200" dirty="0">
                <a:solidFill>
                  <a:schemeClr val="tx1"/>
                </a:solidFill>
                <a:effectLst/>
                <a:latin typeface="+mn-lt"/>
                <a:ea typeface="+mn-ea"/>
                <a:cs typeface="+mn-cs"/>
              </a:rPr>
              <a:t>En un grupo focal, un pequeño grupo de tres a diez partes interesadas concentra su atención en un elemento específico para identificar requisitos relacionados.</a:t>
            </a:r>
          </a:p>
          <a:p>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Clasificación por Tipología (</a:t>
            </a:r>
            <a:r>
              <a:rPr lang="es-EC" sz="1200" b="1" kern="1200" dirty="0" err="1">
                <a:solidFill>
                  <a:schemeClr val="tx1"/>
                </a:solidFill>
                <a:effectLst/>
                <a:latin typeface="+mn-lt"/>
                <a:ea typeface="+mn-ea"/>
                <a:cs typeface="+mn-cs"/>
              </a:rPr>
              <a:t>Kuniavsky</a:t>
            </a:r>
            <a:r>
              <a:rPr lang="es-EC" sz="1200" b="1" kern="1200" dirty="0">
                <a:solidFill>
                  <a:schemeClr val="tx1"/>
                </a:solidFill>
                <a:effectLst/>
                <a:latin typeface="+mn-lt"/>
                <a:ea typeface="+mn-ea"/>
                <a:cs typeface="+mn-cs"/>
              </a:rPr>
              <a:t>)</a:t>
            </a:r>
            <a:endParaRPr lang="es-EC" sz="1200" kern="1200" dirty="0">
              <a:solidFill>
                <a:schemeClr val="tx1"/>
              </a:solidFill>
              <a:effectLst/>
              <a:latin typeface="+mn-lt"/>
              <a:ea typeface="+mn-ea"/>
              <a:cs typeface="+mn-cs"/>
            </a:endParaRPr>
          </a:p>
          <a:p>
            <a:pPr lvl="0"/>
            <a:r>
              <a:rPr lang="es-EC" sz="1200" b="1" kern="1200" dirty="0">
                <a:solidFill>
                  <a:schemeClr val="tx1"/>
                </a:solidFill>
                <a:effectLst/>
                <a:latin typeface="+mn-lt"/>
                <a:ea typeface="+mn-ea"/>
                <a:cs typeface="+mn-cs"/>
              </a:rPr>
              <a:t>- Grupos Focales Exploratorios:</a:t>
            </a:r>
            <a:r>
              <a:rPr lang="es-EC" sz="1200" kern="1200" dirty="0">
                <a:solidFill>
                  <a:schemeClr val="tx1"/>
                </a:solidFill>
                <a:effectLst/>
                <a:latin typeface="+mn-lt"/>
                <a:ea typeface="+mn-ea"/>
                <a:cs typeface="+mn-cs"/>
              </a:rPr>
              <a:t> Enfocados en </a:t>
            </a:r>
            <a:r>
              <a:rPr lang="es-EC" sz="1200" kern="1200" dirty="0" err="1">
                <a:solidFill>
                  <a:schemeClr val="tx1"/>
                </a:solidFill>
                <a:effectLst/>
                <a:latin typeface="+mn-lt"/>
                <a:ea typeface="+mn-ea"/>
                <a:cs typeface="+mn-cs"/>
              </a:rPr>
              <a:t>elicitar</a:t>
            </a:r>
            <a:r>
              <a:rPr lang="es-EC" sz="1200" kern="1200" dirty="0">
                <a:solidFill>
                  <a:schemeClr val="tx1"/>
                </a:solidFill>
                <a:effectLst/>
                <a:latin typeface="+mn-lt"/>
                <a:ea typeface="+mn-ea"/>
                <a:cs typeface="+mn-cs"/>
              </a:rPr>
              <a:t> nuevos requisitos. El elemento de enfoque suele ser vago o general.</a:t>
            </a:r>
          </a:p>
          <a:p>
            <a:pPr lvl="0"/>
            <a:r>
              <a:rPr lang="es-EC" sz="1200" b="1" kern="1200" dirty="0">
                <a:solidFill>
                  <a:schemeClr val="tx1"/>
                </a:solidFill>
                <a:effectLst/>
                <a:latin typeface="+mn-lt"/>
                <a:ea typeface="+mn-ea"/>
                <a:cs typeface="+mn-cs"/>
              </a:rPr>
              <a:t>- Grupos Focales Comparativos:</a:t>
            </a:r>
            <a:r>
              <a:rPr lang="es-EC" sz="1200" kern="1200" dirty="0">
                <a:solidFill>
                  <a:schemeClr val="tx1"/>
                </a:solidFill>
                <a:effectLst/>
                <a:latin typeface="+mn-lt"/>
                <a:ea typeface="+mn-ea"/>
                <a:cs typeface="+mn-cs"/>
              </a:rPr>
              <a:t> Basados en análisis de productos de competencia o versiones anteriores del sistema.</a:t>
            </a:r>
          </a:p>
          <a:p>
            <a:pPr marL="0" lvl="0" indent="0">
              <a:buFontTx/>
              <a:buNone/>
            </a:pPr>
            <a:r>
              <a:rPr lang="es-EC" sz="1200" b="1" kern="1200" dirty="0">
                <a:solidFill>
                  <a:schemeClr val="tx1"/>
                </a:solidFill>
                <a:effectLst/>
                <a:latin typeface="+mn-lt"/>
                <a:ea typeface="+mn-ea"/>
                <a:cs typeface="+mn-cs"/>
              </a:rPr>
              <a:t>- Grupos Focales Prioritarios:</a:t>
            </a:r>
            <a:r>
              <a:rPr lang="es-EC" sz="1200" kern="1200" dirty="0">
                <a:solidFill>
                  <a:schemeClr val="tx1"/>
                </a:solidFill>
                <a:effectLst/>
                <a:latin typeface="+mn-lt"/>
                <a:ea typeface="+mn-ea"/>
                <a:cs typeface="+mn-cs"/>
              </a:rPr>
              <a:t> Trabajan sobre requisitos ya </a:t>
            </a:r>
            <a:r>
              <a:rPr lang="es-EC" sz="1200" kern="1200" dirty="0" err="1">
                <a:solidFill>
                  <a:schemeClr val="tx1"/>
                </a:solidFill>
                <a:effectLst/>
                <a:latin typeface="+mn-lt"/>
                <a:ea typeface="+mn-ea"/>
                <a:cs typeface="+mn-cs"/>
              </a:rPr>
              <a:t>elicitados</a:t>
            </a:r>
            <a:r>
              <a:rPr lang="es-EC" sz="1200" kern="1200" dirty="0">
                <a:solidFill>
                  <a:schemeClr val="tx1"/>
                </a:solidFill>
                <a:effectLst/>
                <a:latin typeface="+mn-lt"/>
                <a:ea typeface="+mn-ea"/>
                <a:cs typeface="+mn-cs"/>
              </a:rPr>
              <a:t>. El objetivo específico es priorizarlos y establecer jerarquías.</a:t>
            </a:r>
          </a:p>
          <a:p>
            <a:pPr marL="171450" lvl="0" indent="-171450">
              <a:buFontTx/>
              <a:buChar char="-"/>
            </a:pPr>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Preparación</a:t>
            </a:r>
            <a:endParaRPr lang="es-EC" sz="1200" kern="1200" dirty="0">
              <a:solidFill>
                <a:schemeClr val="tx1"/>
              </a:solidFill>
              <a:effectLst/>
              <a:latin typeface="+mn-lt"/>
              <a:ea typeface="+mn-ea"/>
              <a:cs typeface="+mn-cs"/>
            </a:endParaRPr>
          </a:p>
          <a:p>
            <a:pPr lvl="0"/>
            <a:r>
              <a:rPr lang="es-EC" sz="1200" kern="1200" dirty="0">
                <a:solidFill>
                  <a:schemeClr val="tx1"/>
                </a:solidFill>
                <a:effectLst/>
                <a:latin typeface="+mn-lt"/>
                <a:ea typeface="+mn-ea"/>
                <a:cs typeface="+mn-cs"/>
              </a:rPr>
              <a:t>1. Definir de forma clara el elemento de enfoque y el objetivo específico de la sesión.</a:t>
            </a:r>
          </a:p>
          <a:p>
            <a:pPr lvl="0"/>
            <a:r>
              <a:rPr lang="es-EC" sz="1200" kern="1200" dirty="0">
                <a:solidFill>
                  <a:schemeClr val="tx1"/>
                </a:solidFill>
                <a:effectLst/>
                <a:latin typeface="+mn-lt"/>
                <a:ea typeface="+mn-ea"/>
                <a:cs typeface="+mn-cs"/>
              </a:rPr>
              <a:t>2. Seleccionar participantes que representen perspectivas relevantes y diversas.</a:t>
            </a:r>
          </a:p>
          <a:p>
            <a:pPr lvl="0"/>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Ejecución de la Sesión</a:t>
            </a:r>
            <a:endParaRPr lang="es-EC" sz="1200" kern="1200" dirty="0">
              <a:solidFill>
                <a:schemeClr val="tx1"/>
              </a:solidFill>
              <a:effectLst/>
              <a:latin typeface="+mn-lt"/>
              <a:ea typeface="+mn-ea"/>
              <a:cs typeface="+mn-cs"/>
            </a:endParaRPr>
          </a:p>
          <a:p>
            <a:r>
              <a:rPr lang="es-EC" sz="1200" kern="1200" dirty="0">
                <a:solidFill>
                  <a:schemeClr val="tx1"/>
                </a:solidFill>
                <a:effectLst/>
                <a:latin typeface="+mn-lt"/>
                <a:ea typeface="+mn-ea"/>
                <a:cs typeface="+mn-cs"/>
              </a:rPr>
              <a:t>El moderador tiene responsabilidades críticas: </a:t>
            </a:r>
          </a:p>
          <a:p>
            <a:pPr marL="171450" indent="-171450">
              <a:buFontTx/>
              <a:buChar char="-"/>
            </a:pPr>
            <a:r>
              <a:rPr lang="es-EC" sz="1200" kern="1200" dirty="0">
                <a:solidFill>
                  <a:schemeClr val="tx1"/>
                </a:solidFill>
                <a:effectLst/>
                <a:latin typeface="+mn-lt"/>
                <a:ea typeface="+mn-ea"/>
                <a:cs typeface="+mn-cs"/>
              </a:rPr>
              <a:t>Dirige y estructura la discusión hacia los objetivos planteados. </a:t>
            </a:r>
          </a:p>
          <a:p>
            <a:pPr marL="171450" indent="-171450">
              <a:buFontTx/>
              <a:buChar char="-"/>
            </a:pPr>
            <a:r>
              <a:rPr lang="es-EC" sz="1200" kern="1200" dirty="0">
                <a:solidFill>
                  <a:schemeClr val="tx1"/>
                </a:solidFill>
                <a:effectLst/>
                <a:latin typeface="+mn-lt"/>
                <a:ea typeface="+mn-ea"/>
                <a:cs typeface="+mn-cs"/>
              </a:rPr>
              <a:t>Controla efectivamente el </a:t>
            </a:r>
            <a:r>
              <a:rPr lang="es-EC" sz="1200" kern="1200" dirty="0" err="1">
                <a:solidFill>
                  <a:schemeClr val="tx1"/>
                </a:solidFill>
                <a:effectLst/>
                <a:latin typeface="+mn-lt"/>
                <a:ea typeface="+mn-ea"/>
                <a:cs typeface="+mn-cs"/>
              </a:rPr>
              <a:t>groupthink</a:t>
            </a:r>
            <a:r>
              <a:rPr lang="es-EC" sz="1200" kern="1200" dirty="0">
                <a:solidFill>
                  <a:schemeClr val="tx1"/>
                </a:solidFill>
                <a:effectLst/>
                <a:latin typeface="+mn-lt"/>
                <a:ea typeface="+mn-ea"/>
                <a:cs typeface="+mn-cs"/>
              </a:rPr>
              <a:t> para mantener diversidad de opinión. </a:t>
            </a:r>
          </a:p>
          <a:p>
            <a:pPr marL="171450" indent="-171450">
              <a:buFontTx/>
              <a:buChar char="-"/>
            </a:pPr>
            <a:r>
              <a:rPr lang="es-EC" sz="1200" kern="1200" dirty="0">
                <a:solidFill>
                  <a:schemeClr val="tx1"/>
                </a:solidFill>
                <a:effectLst/>
                <a:latin typeface="+mn-lt"/>
                <a:ea typeface="+mn-ea"/>
                <a:cs typeface="+mn-cs"/>
              </a:rPr>
              <a:t>Gestiona la intensidad del debate, evitando dominio de voces.</a:t>
            </a:r>
          </a:p>
          <a:p>
            <a:pPr marL="0" indent="0">
              <a:buFontTx/>
              <a:buNone/>
            </a:pPr>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Esfuerzo y Beneficio</a:t>
            </a:r>
            <a:endParaRPr lang="es-EC" sz="1200" kern="1200" dirty="0">
              <a:solidFill>
                <a:schemeClr val="tx1"/>
              </a:solidFill>
              <a:effectLst/>
              <a:latin typeface="+mn-lt"/>
              <a:ea typeface="+mn-ea"/>
              <a:cs typeface="+mn-cs"/>
            </a:endParaRPr>
          </a:p>
          <a:p>
            <a:r>
              <a:rPr lang="es-EC" sz="1200" kern="1200" dirty="0">
                <a:solidFill>
                  <a:schemeClr val="tx1"/>
                </a:solidFill>
                <a:effectLst/>
                <a:latin typeface="+mn-lt"/>
                <a:ea typeface="+mn-ea"/>
                <a:cs typeface="+mn-cs"/>
              </a:rPr>
              <a:t>El esfuerzo se valora como medio-alto. Es especialmente útil para: </a:t>
            </a:r>
          </a:p>
          <a:p>
            <a:pPr marL="171450" indent="-171450">
              <a:buFontTx/>
              <a:buChar char="-"/>
            </a:pPr>
            <a:r>
              <a:rPr lang="es-EC" sz="1200" kern="1200" dirty="0">
                <a:solidFill>
                  <a:schemeClr val="tx1"/>
                </a:solidFill>
                <a:effectLst/>
                <a:latin typeface="+mn-lt"/>
                <a:ea typeface="+mn-ea"/>
                <a:cs typeface="+mn-cs"/>
              </a:rPr>
              <a:t>Obtener </a:t>
            </a:r>
            <a:r>
              <a:rPr lang="es-EC" sz="1200" kern="1200" dirty="0" err="1">
                <a:solidFill>
                  <a:schemeClr val="tx1"/>
                </a:solidFill>
                <a:effectLst/>
                <a:latin typeface="+mn-lt"/>
                <a:ea typeface="+mn-ea"/>
                <a:cs typeface="+mn-cs"/>
              </a:rPr>
              <a:t>feedback</a:t>
            </a:r>
            <a:r>
              <a:rPr lang="es-EC" sz="1200" kern="1200" dirty="0">
                <a:solidFill>
                  <a:schemeClr val="tx1"/>
                </a:solidFill>
                <a:effectLst/>
                <a:latin typeface="+mn-lt"/>
                <a:ea typeface="+mn-ea"/>
                <a:cs typeface="+mn-cs"/>
              </a:rPr>
              <a:t> concentrado y específico sobre un producto o prototipo.</a:t>
            </a:r>
          </a:p>
          <a:p>
            <a:pPr marL="171450" indent="-171450">
              <a:buFontTx/>
              <a:buChar char="-"/>
            </a:pPr>
            <a:r>
              <a:rPr lang="es-EC" sz="1200" kern="1200" dirty="0">
                <a:solidFill>
                  <a:schemeClr val="tx1"/>
                </a:solidFill>
                <a:effectLst/>
                <a:latin typeface="+mn-lt"/>
                <a:ea typeface="+mn-ea"/>
                <a:cs typeface="+mn-cs"/>
              </a:rPr>
              <a:t>Generar nuevos requisitos o priorizarlos alrededor de un elemento bien definido.</a:t>
            </a:r>
          </a:p>
          <a:p>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15</a:t>
            </a:fld>
            <a:endParaRPr lang="es-EC"/>
          </a:p>
        </p:txBody>
      </p:sp>
    </p:spTree>
    <p:extLst>
      <p:ext uri="{BB962C8B-B14F-4D97-AF65-F5344CB8AC3E}">
        <p14:creationId xmlns:p14="http://schemas.microsoft.com/office/powerpoint/2010/main" val="1753018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Empezamos con la </a:t>
            </a:r>
            <a:r>
              <a:rPr lang="es-ES" b="1" dirty="0"/>
              <a:t>Observación</a:t>
            </a:r>
            <a:r>
              <a:rPr lang="es-ES" dirty="0"/>
              <a:t>. Aquí tenemos dos vertientes: la </a:t>
            </a:r>
            <a:r>
              <a:rPr lang="es-ES" b="1" dirty="0"/>
              <a:t>Directa</a:t>
            </a:r>
            <a:r>
              <a:rPr lang="es-ES" dirty="0"/>
              <a:t>, donde actuamos como un espectador pasivo analizando tareas repetitivas; y la </a:t>
            </a:r>
            <a:r>
              <a:rPr lang="es-ES" b="1" dirty="0"/>
              <a:t>Etnográfica</a:t>
            </a:r>
            <a:r>
              <a:rPr lang="es-ES" dirty="0"/>
              <a:t>, donde nos involucramos activamente para captar ese conocimiento implícito que el usuario a veces no sabe explicar.</a:t>
            </a:r>
          </a:p>
          <a:p>
            <a:r>
              <a:rPr lang="es-ES" dirty="0"/>
              <a:t>Para que esto funcione, hay cuatro reglas de oro:</a:t>
            </a:r>
          </a:p>
          <a:p>
            <a:pPr>
              <a:buFont typeface="+mj-lt"/>
              <a:buAutoNum type="arabicPeriod"/>
            </a:pPr>
            <a:r>
              <a:rPr lang="es-ES" b="1" dirty="0"/>
              <a:t>Establecer confianza:</a:t>
            </a:r>
            <a:r>
              <a:rPr lang="es-ES" dirty="0"/>
              <a:t> El usuario debe saber que evaluamos al sistema, no su desempeño.</a:t>
            </a:r>
          </a:p>
          <a:p>
            <a:pPr>
              <a:buFont typeface="+mj-lt"/>
              <a:buAutoNum type="arabicPeriod"/>
            </a:pPr>
            <a:r>
              <a:rPr lang="es-ES" b="1" dirty="0"/>
              <a:t>Documentación inmediata:</a:t>
            </a:r>
            <a:r>
              <a:rPr lang="es-ES" dirty="0"/>
              <a:t> Registrar detalles no verbales al momento es vital.</a:t>
            </a:r>
          </a:p>
          <a:p>
            <a:pPr>
              <a:buFont typeface="+mj-lt"/>
              <a:buAutoNum type="arabicPeriod"/>
            </a:pPr>
            <a:r>
              <a:rPr lang="es-ES" b="1" dirty="0"/>
              <a:t>Pensamiento en voz alta:</a:t>
            </a:r>
            <a:r>
              <a:rPr lang="es-ES" dirty="0"/>
              <a:t> Le pedimos al usuario que narre lo que está haciendo.</a:t>
            </a:r>
          </a:p>
          <a:p>
            <a:pPr>
              <a:buFont typeface="+mj-lt"/>
              <a:buAutoNum type="arabicPeriod"/>
            </a:pPr>
            <a:r>
              <a:rPr lang="es-ES" b="1" dirty="0"/>
              <a:t>Coordinación:</a:t>
            </a:r>
            <a:r>
              <a:rPr lang="es-ES" dirty="0"/>
              <a:t> Siempre validamos nuestras notas finales con ellos para asegurar que no malinterpretamos nada.</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s-EC" dirty="0"/>
          </a:p>
        </p:txBody>
      </p:sp>
      <p:sp>
        <p:nvSpPr>
          <p:cNvPr id="4" name="Marcador de número de diapositiva 3"/>
          <p:cNvSpPr>
            <a:spLocks noGrp="1"/>
          </p:cNvSpPr>
          <p:nvPr>
            <p:ph type="sldNum" sz="quarter" idx="10"/>
          </p:nvPr>
        </p:nvSpPr>
        <p:spPr/>
        <p:txBody>
          <a:bodyPr/>
          <a:lstStyle/>
          <a:p>
            <a:fld id="{E9072FF2-1E27-4747-8089-389AB42F35CF}" type="slidenum">
              <a:rPr lang="es-EC" smtClean="0"/>
              <a:t>17</a:t>
            </a:fld>
            <a:endParaRPr lang="es-EC"/>
          </a:p>
        </p:txBody>
      </p:sp>
    </p:spTree>
    <p:extLst>
      <p:ext uri="{BB962C8B-B14F-4D97-AF65-F5344CB8AC3E}">
        <p14:creationId xmlns:p14="http://schemas.microsoft.com/office/powerpoint/2010/main" val="3669164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Cuando el tiempo es limitado o las partes interesadas son demasiadas para entrevistarlas una por una, los </a:t>
            </a:r>
            <a:r>
              <a:rPr lang="es-ES" b="1" dirty="0"/>
              <a:t>Cuestionarios</a:t>
            </a:r>
            <a:r>
              <a:rPr lang="es-ES" dirty="0"/>
              <a:t> son nuestra mejor herramienta asíncrona. Su gran beneficio es la escalabilidad, pero tienen un riesgo: una pregunta mal redactada puede arruinar todos los datos. Por eso, la </a:t>
            </a:r>
            <a:r>
              <a:rPr lang="es-ES" b="1" dirty="0"/>
              <a:t>Preparación Crítica</a:t>
            </a:r>
            <a:r>
              <a:rPr lang="es-ES" dirty="0"/>
              <a:t> es vital, alternando preguntas cerradas para obtener estadísticas y abiertas para obtener contexto.</a:t>
            </a:r>
          </a:p>
          <a:p>
            <a:endParaRPr lang="es-ES" dirty="0"/>
          </a:p>
          <a:p>
            <a:r>
              <a:rPr lang="es-ES" dirty="0"/>
              <a:t>Como ven en el gráfico del ciclo de vida, nunca debemos lanzar un cuestionario 'a ciegas'. Es fundamental realizar una </a:t>
            </a:r>
            <a:r>
              <a:rPr lang="es-ES" b="1" dirty="0"/>
              <a:t>prueba piloto</a:t>
            </a:r>
            <a:r>
              <a:rPr lang="es-ES" dirty="0"/>
              <a:t> con un grupo pequeño para verificar que las preguntas se entienden perfectamente. Además, siempre debemos asignar a una persona de contacto para resolver dudas durante el llenado, asegurando que la calidad de la información recibida sea la más alta posible.</a:t>
            </a:r>
          </a:p>
        </p:txBody>
      </p:sp>
      <p:sp>
        <p:nvSpPr>
          <p:cNvPr id="4" name="Marcador de número de diapositiva 3"/>
          <p:cNvSpPr>
            <a:spLocks noGrp="1"/>
          </p:cNvSpPr>
          <p:nvPr>
            <p:ph type="sldNum" sz="quarter" idx="10"/>
          </p:nvPr>
        </p:nvSpPr>
        <p:spPr/>
        <p:txBody>
          <a:bodyPr/>
          <a:lstStyle/>
          <a:p>
            <a:fld id="{E9072FF2-1E27-4747-8089-389AB42F35CF}" type="slidenum">
              <a:rPr lang="es-EC" smtClean="0"/>
              <a:t>18</a:t>
            </a:fld>
            <a:endParaRPr lang="es-EC"/>
          </a:p>
        </p:txBody>
      </p:sp>
    </p:spTree>
    <p:extLst>
      <p:ext uri="{BB962C8B-B14F-4D97-AF65-F5344CB8AC3E}">
        <p14:creationId xmlns:p14="http://schemas.microsoft.com/office/powerpoint/2010/main" val="2153808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a:t>
            </a:r>
            <a:r>
              <a:rPr lang="es-ES" b="1" dirty="0"/>
              <a:t>Lectura basada en perspectivas</a:t>
            </a:r>
            <a:r>
              <a:rPr lang="es-ES" dirty="0"/>
              <a:t> es un método de revisión profundamente estructurado. En lugar de leer un documento de requisitos de forma genérica, le asignamos a cada revisor un 'lente' específico. Por ejemplo, alguien lo lee pensando solo en la seguridad, otro en la usabilidad y otro en la factibilidad técnica. Esto garantiza que no se nos escape ningún detalle por mirar todos lo mismo.</a:t>
            </a:r>
          </a:p>
          <a:p>
            <a:r>
              <a:rPr lang="es-ES" dirty="0"/>
              <a:t>El proceso se divide en tres fases claras. </a:t>
            </a:r>
          </a:p>
          <a:p>
            <a:pPr marL="171450" indent="-171450">
              <a:buFont typeface="Arial" panose="020B0604020202020204" pitchFamily="34" charset="0"/>
              <a:buChar char="•"/>
            </a:pPr>
            <a:r>
              <a:rPr lang="es-ES" b="1" dirty="0"/>
              <a:t>Preparación</a:t>
            </a:r>
            <a:r>
              <a:rPr lang="es-ES" dirty="0"/>
              <a:t> definimos quién mira qué; </a:t>
            </a:r>
          </a:p>
          <a:p>
            <a:pPr marL="171450" indent="-171450">
              <a:buFont typeface="Arial" panose="020B0604020202020204" pitchFamily="34" charset="0"/>
              <a:buChar char="•"/>
            </a:pPr>
            <a:r>
              <a:rPr lang="es-ES" b="1" dirty="0"/>
              <a:t>Ejecución</a:t>
            </a:r>
            <a:r>
              <a:rPr lang="es-ES" dirty="0"/>
              <a:t> decidimos si haremos una lectura secuencial (ideal para flujos lógicos) o selectiva (para ir directo a secciones críticas)</a:t>
            </a:r>
          </a:p>
          <a:p>
            <a:pPr marL="171450" indent="-171450">
              <a:buFont typeface="Arial" panose="020B0604020202020204" pitchFamily="34" charset="0"/>
              <a:buChar char="•"/>
            </a:pPr>
            <a:r>
              <a:rPr lang="es-ES" b="1" dirty="0"/>
              <a:t>Seguimiento</a:t>
            </a:r>
            <a:r>
              <a:rPr lang="es-ES" dirty="0"/>
              <a:t>, que es donde ocurre la magia: se consolidan los hallazgos y se resuelven los conflictos de interés entre las distintas perspectivas.</a:t>
            </a:r>
          </a:p>
          <a:p>
            <a:endParaRPr lang="es-EC" dirty="0"/>
          </a:p>
        </p:txBody>
      </p:sp>
      <p:sp>
        <p:nvSpPr>
          <p:cNvPr id="4" name="Marcador de número de diapositiva 3"/>
          <p:cNvSpPr>
            <a:spLocks noGrp="1"/>
          </p:cNvSpPr>
          <p:nvPr>
            <p:ph type="sldNum" sz="quarter" idx="10"/>
          </p:nvPr>
        </p:nvSpPr>
        <p:spPr/>
        <p:txBody>
          <a:bodyPr/>
          <a:lstStyle/>
          <a:p>
            <a:fld id="{E9072FF2-1E27-4747-8089-389AB42F35CF}" type="slidenum">
              <a:rPr lang="es-EC" smtClean="0"/>
              <a:t>19</a:t>
            </a:fld>
            <a:endParaRPr lang="es-EC"/>
          </a:p>
        </p:txBody>
      </p:sp>
    </p:spTree>
    <p:extLst>
      <p:ext uri="{BB962C8B-B14F-4D97-AF65-F5344CB8AC3E}">
        <p14:creationId xmlns:p14="http://schemas.microsoft.com/office/powerpoint/2010/main" val="3064506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Si el proyecto requiere una solución que rompa el molde, aplicamos </a:t>
            </a:r>
            <a:r>
              <a:rPr lang="es-ES" b="1" dirty="0" err="1"/>
              <a:t>Design</a:t>
            </a:r>
            <a:r>
              <a:rPr lang="es-ES" b="1" dirty="0"/>
              <a:t> </a:t>
            </a:r>
            <a:r>
              <a:rPr lang="es-ES" b="1" dirty="0" err="1"/>
              <a:t>Thinking</a:t>
            </a:r>
            <a:r>
              <a:rPr lang="es-ES" dirty="0"/>
              <a:t>. Esta técnica no empieza con la tecnología, sino con la </a:t>
            </a:r>
            <a:r>
              <a:rPr lang="es-ES" b="1" dirty="0"/>
              <a:t>empatía</a:t>
            </a:r>
            <a:r>
              <a:rPr lang="es-ES" dirty="0"/>
              <a:t>. En la fase de </a:t>
            </a:r>
            <a:r>
              <a:rPr lang="es-ES" b="1" dirty="0"/>
              <a:t>Inspiración</a:t>
            </a:r>
            <a:r>
              <a:rPr lang="es-ES" dirty="0"/>
              <a:t>, nos enfocamos en entender los problemas reales y las frustraciones del usuario desde su propia piel, no desde nuestras suposiciones.</a:t>
            </a:r>
          </a:p>
          <a:p>
            <a:endParaRPr lang="es-ES" dirty="0"/>
          </a:p>
          <a:p>
            <a:r>
              <a:rPr lang="es-ES" dirty="0"/>
              <a:t>Luego pasamos a la </a:t>
            </a:r>
            <a:r>
              <a:rPr lang="es-ES" b="1" dirty="0"/>
              <a:t>Ideación</a:t>
            </a:r>
            <a:r>
              <a:rPr lang="es-ES" dirty="0"/>
              <a:t>, un proceso de 'respiración' creativa: </a:t>
            </a:r>
          </a:p>
          <a:p>
            <a:pPr marL="171450" indent="-171450">
              <a:buFont typeface="Arial" panose="020B0604020202020204" pitchFamily="34" charset="0"/>
              <a:buChar char="•"/>
            </a:pPr>
            <a:r>
              <a:rPr lang="es-ES" b="1" dirty="0" err="1"/>
              <a:t>divergemos</a:t>
            </a:r>
            <a:r>
              <a:rPr lang="es-ES" dirty="0"/>
              <a:t> (generamos cientos de ideas sin juzgar) </a:t>
            </a:r>
          </a:p>
          <a:p>
            <a:pPr marL="171450" indent="-171450">
              <a:buFont typeface="Arial" panose="020B0604020202020204" pitchFamily="34" charset="0"/>
              <a:buChar char="•"/>
            </a:pPr>
            <a:r>
              <a:rPr lang="es-ES" b="1" dirty="0"/>
              <a:t>convergemos</a:t>
            </a:r>
            <a:r>
              <a:rPr lang="es-ES" dirty="0"/>
              <a:t> (filtramos y seleccionamos las más viables). </a:t>
            </a:r>
          </a:p>
          <a:p>
            <a:pPr marL="171450" indent="-171450">
              <a:buFont typeface="Arial" panose="020B0604020202020204" pitchFamily="34" charset="0"/>
              <a:buChar char="•"/>
            </a:pPr>
            <a:r>
              <a:rPr lang="es-ES" b="1" dirty="0"/>
              <a:t>Implementación</a:t>
            </a:r>
            <a:r>
              <a:rPr lang="es-ES" dirty="0"/>
              <a:t>, aterrizamos esas ideas en prototipos y planes de despliegue. Es un método multidisciplinario que asegura que el producto final sea realmente deseado por el mercado.</a:t>
            </a:r>
          </a:p>
          <a:p>
            <a:br>
              <a:rPr lang="en-US" sz="1200" kern="1200" dirty="0">
                <a:solidFill>
                  <a:schemeClr val="tx1"/>
                </a:solidFill>
                <a:effectLst/>
                <a:latin typeface="+mn-lt"/>
                <a:ea typeface="+mn-ea"/>
                <a:cs typeface="+mn-cs"/>
              </a:rPr>
            </a:br>
            <a:endParaRPr lang="es-EC" dirty="0"/>
          </a:p>
        </p:txBody>
      </p:sp>
      <p:sp>
        <p:nvSpPr>
          <p:cNvPr id="4" name="Marcador de número de diapositiva 3"/>
          <p:cNvSpPr>
            <a:spLocks noGrp="1"/>
          </p:cNvSpPr>
          <p:nvPr>
            <p:ph type="sldNum" sz="quarter" idx="10"/>
          </p:nvPr>
        </p:nvSpPr>
        <p:spPr/>
        <p:txBody>
          <a:bodyPr/>
          <a:lstStyle/>
          <a:p>
            <a:fld id="{E9072FF2-1E27-4747-8089-389AB42F35CF}" type="slidenum">
              <a:rPr lang="es-EC" smtClean="0"/>
              <a:t>20</a:t>
            </a:fld>
            <a:endParaRPr lang="es-EC"/>
          </a:p>
        </p:txBody>
      </p:sp>
    </p:spTree>
    <p:extLst>
      <p:ext uri="{BB962C8B-B14F-4D97-AF65-F5344CB8AC3E}">
        <p14:creationId xmlns:p14="http://schemas.microsoft.com/office/powerpoint/2010/main" val="3365281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b="1" dirty="0" err="1"/>
              <a:t>Brainstorming</a:t>
            </a:r>
            <a:r>
              <a:rPr lang="es-ES" dirty="0"/>
              <a:t> es quizás la técnica más conocida, pero a menudo se hace mal. El objetivo aquí es el </a:t>
            </a:r>
            <a:r>
              <a:rPr lang="es-ES" b="1" dirty="0"/>
              <a:t>volumen</a:t>
            </a:r>
            <a:r>
              <a:rPr lang="es-ES" dirty="0"/>
              <a:t>: cantidad sobre calidad. Según las Reglas de Oro de Osborn, está </a:t>
            </a:r>
            <a:r>
              <a:rPr lang="es-ES" b="1" dirty="0"/>
              <a:t>estrictamente prohibido criticar</a:t>
            </a:r>
            <a:r>
              <a:rPr lang="es-ES" dirty="0"/>
              <a:t> las ideas de los demás durante la fase de generación, ya que el juicio mata la creatividad. Al contrario, fomentamos la asociación libre; una idea 'loca' de un compañero puede ser la base de una solución brillante para otro.</a:t>
            </a:r>
          </a:p>
          <a:p>
            <a:endParaRPr lang="es-ES" dirty="0"/>
          </a:p>
          <a:p>
            <a:r>
              <a:rPr lang="es-ES" dirty="0"/>
              <a:t>Un facilitador hábil debe saber cómo superar los </a:t>
            </a:r>
            <a:r>
              <a:rPr lang="es-ES" b="1" dirty="0"/>
              <a:t>'puntos muertos'</a:t>
            </a:r>
            <a:r>
              <a:rPr lang="es-ES" dirty="0"/>
              <a:t>, esos momentos de silencio donde el equipo parece bloqueado. Una vez terminada la sesión, entramos en la fase de </a:t>
            </a:r>
            <a:r>
              <a:rPr lang="es-ES" b="1" dirty="0"/>
              <a:t>Priorización</a:t>
            </a:r>
            <a:r>
              <a:rPr lang="es-ES" dirty="0"/>
              <a:t>, donde categorizamos los resultados. No todo se usará, pero clasificarlas en ideas 'usables', 'reparables' o 'inusables' nos da una hoja de ruta clara para los siguientes pasos del proyecto.</a:t>
            </a:r>
          </a:p>
        </p:txBody>
      </p:sp>
      <p:sp>
        <p:nvSpPr>
          <p:cNvPr id="4" name="Marcador de número de diapositiva 3"/>
          <p:cNvSpPr>
            <a:spLocks noGrp="1"/>
          </p:cNvSpPr>
          <p:nvPr>
            <p:ph type="sldNum" sz="quarter" idx="10"/>
          </p:nvPr>
        </p:nvSpPr>
        <p:spPr/>
        <p:txBody>
          <a:bodyPr/>
          <a:lstStyle/>
          <a:p>
            <a:fld id="{E9072FF2-1E27-4747-8089-389AB42F35CF}" type="slidenum">
              <a:rPr lang="es-EC" smtClean="0"/>
              <a:t>22</a:t>
            </a:fld>
            <a:endParaRPr lang="es-EC"/>
          </a:p>
        </p:txBody>
      </p:sp>
    </p:spTree>
    <p:extLst>
      <p:ext uri="{BB962C8B-B14F-4D97-AF65-F5344CB8AC3E}">
        <p14:creationId xmlns:p14="http://schemas.microsoft.com/office/powerpoint/2010/main" val="613975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b="1" dirty="0"/>
              <a:t>Prototipado</a:t>
            </a:r>
            <a:r>
              <a:rPr lang="es-ES" dirty="0"/>
              <a:t> es la mejor forma de 'fallar rápido y barato' o de confirmar que vamos por el buen camino. Su valor principal es que convierte requisitos abstractos en algo que el usuario puede tocar y probar. No es lo mismo leer una descripción de una interfaz que interactuar con un boceto, ya que la interacción genera un </a:t>
            </a:r>
            <a:r>
              <a:rPr lang="es-ES" dirty="0" err="1"/>
              <a:t>feedback</a:t>
            </a:r>
            <a:r>
              <a:rPr lang="es-ES" dirty="0"/>
              <a:t> mucho más preciso y honesto.</a:t>
            </a:r>
          </a:p>
          <a:p>
            <a:r>
              <a:rPr lang="es-ES" dirty="0"/>
              <a:t>Dependiendo de la necesidad, podemos usar prototipos </a:t>
            </a:r>
            <a:r>
              <a:rPr lang="es-ES" b="1" dirty="0"/>
              <a:t>Desechables (</a:t>
            </a:r>
            <a:r>
              <a:rPr lang="es-ES" b="1" dirty="0" err="1"/>
              <a:t>Throwaway</a:t>
            </a:r>
            <a:r>
              <a:rPr lang="es-ES" b="1" dirty="0"/>
              <a:t>)</a:t>
            </a:r>
            <a:r>
              <a:rPr lang="es-ES" dirty="0"/>
              <a:t>, que sirven solo para validar un concepto específico y luego se descartan, o </a:t>
            </a:r>
            <a:r>
              <a:rPr lang="es-ES" b="1" dirty="0"/>
              <a:t>Evolutivos</a:t>
            </a:r>
            <a:r>
              <a:rPr lang="es-ES" dirty="0"/>
              <a:t>, que van creciendo hasta convertirse en el sistema final. La clave es manejar la </a:t>
            </a:r>
            <a:r>
              <a:rPr lang="es-ES" b="1" dirty="0"/>
              <a:t>fidelidad</a:t>
            </a:r>
            <a:r>
              <a:rPr lang="es-ES" dirty="0"/>
              <a:t>: a veces un dibujo en papel es suficiente para validar un flujo, mientras que otras veces necesitaremos un software funcional de alta fidelidad para impresionar a los inversionistas.</a:t>
            </a:r>
          </a:p>
          <a:p>
            <a:endParaRPr lang="es-EC" b="0" dirty="0">
              <a:solidFill>
                <a:schemeClr val="tx1"/>
              </a:solidFill>
            </a:endParaRPr>
          </a:p>
        </p:txBody>
      </p:sp>
      <p:sp>
        <p:nvSpPr>
          <p:cNvPr id="4" name="Marcador de número de diapositiva 3"/>
          <p:cNvSpPr>
            <a:spLocks noGrp="1"/>
          </p:cNvSpPr>
          <p:nvPr>
            <p:ph type="sldNum" sz="quarter" idx="10"/>
          </p:nvPr>
        </p:nvSpPr>
        <p:spPr/>
        <p:txBody>
          <a:bodyPr/>
          <a:lstStyle/>
          <a:p>
            <a:fld id="{E9072FF2-1E27-4747-8089-389AB42F35CF}" type="slidenum">
              <a:rPr lang="es-EC" smtClean="0"/>
              <a:t>23</a:t>
            </a:fld>
            <a:endParaRPr lang="es-EC"/>
          </a:p>
        </p:txBody>
      </p:sp>
    </p:spTree>
    <p:extLst>
      <p:ext uri="{BB962C8B-B14F-4D97-AF65-F5344CB8AC3E}">
        <p14:creationId xmlns:p14="http://schemas.microsoft.com/office/powerpoint/2010/main" val="2934325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t>
            </a:r>
            <a:r>
              <a:rPr lang="es-ES" b="1" dirty="0"/>
              <a:t>Método KJ</a:t>
            </a:r>
            <a:r>
              <a:rPr lang="es-ES" dirty="0"/>
              <a:t>, o Diagrama de Afinidad, es la solución perfecta cuando tenemos un caos de información o un grupo donde algunas personas dominan la conversación. El proceso empieza en </a:t>
            </a:r>
            <a:r>
              <a:rPr lang="es-ES" b="1" dirty="0"/>
              <a:t>silencio total</a:t>
            </a:r>
            <a:r>
              <a:rPr lang="es-ES" dirty="0"/>
              <a:t>, donde cada participante escribe sus ideas en tarjetas de forma individual. Esto elimina el sesgo de grupo y permite que los miembros más tímidos aporten con la misma fuerza que los demás.</a:t>
            </a:r>
          </a:p>
          <a:p>
            <a:endParaRPr lang="es-ES" dirty="0"/>
          </a:p>
          <a:p>
            <a:r>
              <a:rPr lang="es-ES" dirty="0"/>
              <a:t>Después del silencio, viene la </a:t>
            </a:r>
            <a:r>
              <a:rPr lang="es-ES" b="1" dirty="0"/>
              <a:t>exposición y agrupación</a:t>
            </a:r>
            <a:r>
              <a:rPr lang="es-ES" dirty="0"/>
              <a:t>. Las tarjetas se colocan en una pared y, de manera colaborativa, se mueven para juntar las que tienen conceptos similares. El paso final es el </a:t>
            </a:r>
            <a:r>
              <a:rPr lang="es-ES" b="1" dirty="0"/>
              <a:t>Nombramiento</a:t>
            </a:r>
            <a:r>
              <a:rPr lang="es-ES" dirty="0"/>
              <a:t>, donde le damos un título a cada grupo de ideas. Este ejercicio transforma una lista desordenada de problemas en una estructura lógica de temas prioritarios consensuada por todo el equipo.</a:t>
            </a:r>
          </a:p>
          <a:p>
            <a:endParaRPr lang="es-EC" dirty="0"/>
          </a:p>
        </p:txBody>
      </p:sp>
      <p:sp>
        <p:nvSpPr>
          <p:cNvPr id="4" name="Marcador de número de diapositiva 3"/>
          <p:cNvSpPr>
            <a:spLocks noGrp="1"/>
          </p:cNvSpPr>
          <p:nvPr>
            <p:ph type="sldNum" sz="quarter" idx="10"/>
          </p:nvPr>
        </p:nvSpPr>
        <p:spPr/>
        <p:txBody>
          <a:bodyPr/>
          <a:lstStyle/>
          <a:p>
            <a:fld id="{E9072FF2-1E27-4747-8089-389AB42F35CF}" type="slidenum">
              <a:rPr lang="es-EC" smtClean="0"/>
              <a:t>24</a:t>
            </a:fld>
            <a:endParaRPr lang="es-EC"/>
          </a:p>
        </p:txBody>
      </p:sp>
    </p:spTree>
    <p:extLst>
      <p:ext uri="{BB962C8B-B14F-4D97-AF65-F5344CB8AC3E}">
        <p14:creationId xmlns:p14="http://schemas.microsoft.com/office/powerpoint/2010/main" val="886260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a:t>
            </a:r>
            <a:r>
              <a:rPr lang="es-ES" b="1" dirty="0"/>
              <a:t>Mapas Mentales</a:t>
            </a:r>
            <a:r>
              <a:rPr lang="es-ES" dirty="0"/>
              <a:t> son una técnica de estimulación cognitiva dual. Al usar palabras clave, colores y conexiones radiales, involucramos ambos hemisferios del cerebro, lo que facilita enormemente la retención y la organización de conceptos. Es una forma no lineal de pensar que se adapta mucho mejor a cómo funciona nuestra mente que una lista aburrida de puntos.</a:t>
            </a:r>
          </a:p>
          <a:p>
            <a:r>
              <a:rPr lang="es-ES" dirty="0"/>
              <a:t>Estructuralmente, todo nace de un </a:t>
            </a:r>
            <a:r>
              <a:rPr lang="es-ES" b="1" dirty="0"/>
              <a:t>Nodo Central</a:t>
            </a:r>
            <a:r>
              <a:rPr lang="es-ES" dirty="0"/>
              <a:t> (el problema principal). De ahí nacen las </a:t>
            </a:r>
            <a:r>
              <a:rPr lang="es-ES" b="1" dirty="0"/>
              <a:t>Ramas</a:t>
            </a:r>
            <a:r>
              <a:rPr lang="es-ES" dirty="0"/>
              <a:t> (categorías) y finalmente las </a:t>
            </a:r>
            <a:r>
              <a:rPr lang="es-ES" b="1" dirty="0"/>
              <a:t>Hojas</a:t>
            </a:r>
            <a:r>
              <a:rPr lang="es-ES" dirty="0"/>
              <a:t> con los detalles específicos. Es una herramienta extremadamente versátil: la podemos usar desde la fase de descubrimiento para desglosar problemas complejos, hasta para estructurar el guion de una entrevista y asegurarnos de que cubriremos todos los temas importantes.</a:t>
            </a:r>
          </a:p>
          <a:p>
            <a:endParaRPr lang="es-EC" dirty="0"/>
          </a:p>
        </p:txBody>
      </p:sp>
      <p:sp>
        <p:nvSpPr>
          <p:cNvPr id="4" name="Marcador de número de diapositiva 3"/>
          <p:cNvSpPr>
            <a:spLocks noGrp="1"/>
          </p:cNvSpPr>
          <p:nvPr>
            <p:ph type="sldNum" sz="quarter" idx="10"/>
          </p:nvPr>
        </p:nvSpPr>
        <p:spPr/>
        <p:txBody>
          <a:bodyPr/>
          <a:lstStyle/>
          <a:p>
            <a:fld id="{E9072FF2-1E27-4747-8089-389AB42F35CF}" type="slidenum">
              <a:rPr lang="es-EC" smtClean="0"/>
              <a:t>25</a:t>
            </a:fld>
            <a:endParaRPr lang="es-EC"/>
          </a:p>
        </p:txBody>
      </p:sp>
    </p:spTree>
    <p:extLst>
      <p:ext uri="{BB962C8B-B14F-4D97-AF65-F5344CB8AC3E}">
        <p14:creationId xmlns:p14="http://schemas.microsoft.com/office/powerpoint/2010/main" val="60635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La ingeniería de requisitos se organiza alrededor de tres actividades principales estrechamente conectadas: Elicitación, Documentación y Negociación. </a:t>
            </a:r>
            <a:r>
              <a:rPr lang="es-MX"/>
              <a:t>(Esta </a:t>
            </a:r>
            <a:r>
              <a:rPr lang="es-MX" dirty="0"/>
              <a:t>diapositiva es solo de transición) </a:t>
            </a:r>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2</a:t>
            </a:fld>
            <a:endParaRPr lang="es-EC"/>
          </a:p>
        </p:txBody>
      </p:sp>
    </p:spTree>
    <p:extLst>
      <p:ext uri="{BB962C8B-B14F-4D97-AF65-F5344CB8AC3E}">
        <p14:creationId xmlns:p14="http://schemas.microsoft.com/office/powerpoint/2010/main" val="3571509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cerrar, tenemos las </a:t>
            </a:r>
            <a:r>
              <a:rPr lang="es-ES" b="1" dirty="0"/>
              <a:t>Listas de Verificación</a:t>
            </a:r>
            <a:r>
              <a:rPr lang="es-ES" dirty="0"/>
              <a:t>, que actúan como nuestra última red de seguridad. Su principal factor de éxito es la </a:t>
            </a:r>
            <a:r>
              <a:rPr lang="es-ES" b="1" dirty="0"/>
              <a:t>calidad de las preguntas</a:t>
            </a:r>
            <a:r>
              <a:rPr lang="es-ES" dirty="0"/>
              <a:t>: deben ser directas y fáciles de entender para evitar malentendidos. Un ejemplo clásico es la </a:t>
            </a:r>
            <a:r>
              <a:rPr lang="es-ES" b="1" dirty="0"/>
              <a:t>Lista Osborn</a:t>
            </a:r>
            <a:r>
              <a:rPr lang="es-ES" dirty="0"/>
              <a:t>, que usa verbos de acción como 'Sustituir', 'Combinar' o 'Adaptar' para estimular la creatividad cuando el equipo se siente estancado.</a:t>
            </a:r>
          </a:p>
          <a:p>
            <a:endParaRPr lang="es-ES" dirty="0"/>
          </a:p>
          <a:p>
            <a:r>
              <a:rPr lang="es-ES" dirty="0"/>
              <a:t>Como vemos en la gráfica de </a:t>
            </a:r>
            <a:r>
              <a:rPr lang="es-ES" b="1" dirty="0"/>
              <a:t>Esfuerzo vs. Innovación</a:t>
            </a:r>
            <a:r>
              <a:rPr lang="es-ES" dirty="0"/>
              <a:t>, cada técnica tiene su lugar. El </a:t>
            </a:r>
            <a:r>
              <a:rPr lang="es-ES" dirty="0" err="1"/>
              <a:t>Brainstorming</a:t>
            </a:r>
            <a:r>
              <a:rPr lang="es-ES" dirty="0"/>
              <a:t> requiere poco esfuerzo y genera mucha innovación. El Prototipado es más costoso pero da resultados tangibles. Los </a:t>
            </a:r>
            <a:r>
              <a:rPr lang="es-ES" dirty="0" err="1"/>
              <a:t>Checklists</a:t>
            </a:r>
            <a:r>
              <a:rPr lang="es-ES" dirty="0"/>
              <a:t>, aunque tienen una innovación baja, son indispensables porque su función es la </a:t>
            </a:r>
            <a:r>
              <a:rPr lang="es-ES" b="1" dirty="0"/>
              <a:t>exhaustividad</a:t>
            </a:r>
            <a:r>
              <a:rPr lang="es-ES" dirty="0"/>
              <a:t>: nos aseguran que no hayamos olvidado ninguna fuente de requisitos crítica antes de cerrar la fase de elicitación.</a:t>
            </a:r>
          </a:p>
        </p:txBody>
      </p:sp>
      <p:sp>
        <p:nvSpPr>
          <p:cNvPr id="4" name="Marcador de número de diapositiva 3"/>
          <p:cNvSpPr>
            <a:spLocks noGrp="1"/>
          </p:cNvSpPr>
          <p:nvPr>
            <p:ph type="sldNum" sz="quarter" idx="10"/>
          </p:nvPr>
        </p:nvSpPr>
        <p:spPr/>
        <p:txBody>
          <a:bodyPr/>
          <a:lstStyle/>
          <a:p>
            <a:fld id="{E9072FF2-1E27-4747-8089-389AB42F35CF}" type="slidenum">
              <a:rPr lang="es-EC" smtClean="0"/>
              <a:t>26</a:t>
            </a:fld>
            <a:endParaRPr lang="es-EC"/>
          </a:p>
        </p:txBody>
      </p:sp>
    </p:spTree>
    <p:extLst>
      <p:ext uri="{BB962C8B-B14F-4D97-AF65-F5344CB8AC3E}">
        <p14:creationId xmlns:p14="http://schemas.microsoft.com/office/powerpoint/2010/main" val="3573441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27</a:t>
            </a:fld>
            <a:endParaRPr lang="es-EC"/>
          </a:p>
        </p:txBody>
      </p:sp>
    </p:spTree>
    <p:extLst>
      <p:ext uri="{BB962C8B-B14F-4D97-AF65-F5344CB8AC3E}">
        <p14:creationId xmlns:p14="http://schemas.microsoft.com/office/powerpoint/2010/main" val="326415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la ingeniería de software, a menudo nos centramos en la codificación, pero el libro y la experiencia nos enseñan que el éxito o fracaso de un proyecto se define mucho antes, en cómo capturamos y formalizamos la información.</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28</a:t>
            </a:fld>
            <a:endParaRPr lang="es-EC"/>
          </a:p>
        </p:txBody>
      </p:sp>
    </p:spTree>
    <p:extLst>
      <p:ext uri="{BB962C8B-B14F-4D97-AF65-F5344CB8AC3E}">
        <p14:creationId xmlns:p14="http://schemas.microsoft.com/office/powerpoint/2010/main" val="2757609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CAPÍTULO 21: Fundamentos de la Documentación </a:t>
            </a:r>
          </a:p>
          <a:p>
            <a:r>
              <a:rPr lang="es-ES" dirty="0"/>
              <a:t>Iniciamos con el Capítulo 21. Aquí la pregunta central es: ¿Por qué documentamos? La teoría nos dice que la documentación no es un fin en sí mismo, sino un medio para alcanzar tres objetivos críticos : </a:t>
            </a:r>
          </a:p>
          <a:p>
            <a:pPr marL="228600" indent="-228600">
              <a:buAutoNum type="arabicPeriod"/>
            </a:pPr>
            <a:r>
              <a:rPr lang="es-ES" b="1" dirty="0"/>
              <a:t>Persistencia: </a:t>
            </a:r>
            <a:r>
              <a:rPr lang="es-ES" dirty="0"/>
              <a:t>La memoria humana es volátil. La documentación hace que la información perdure en el tiempo, evitando que se olvide el 'porqué' de una regla de negocio definida hace meses.</a:t>
            </a:r>
          </a:p>
          <a:p>
            <a:pPr marL="228600" indent="-228600">
              <a:buAutoNum type="arabicPeriod"/>
            </a:pPr>
            <a:r>
              <a:rPr lang="es-ES" b="1" dirty="0"/>
              <a:t>Referencia Común: </a:t>
            </a:r>
            <a:r>
              <a:rPr lang="es-ES" dirty="0"/>
              <a:t>Establece una base objetiva para la comunicación. Evita que el cliente entienda una cosa y el desarrollador otra. </a:t>
            </a:r>
          </a:p>
          <a:p>
            <a:pPr marL="228600" indent="-228600">
              <a:buAutoNum type="arabicPeriod"/>
            </a:pPr>
            <a:r>
              <a:rPr lang="es-ES" b="1" dirty="0"/>
              <a:t>Preservación del Conocimiento Experto: </a:t>
            </a:r>
            <a:r>
              <a:rPr lang="es-ES" dirty="0"/>
              <a:t>Este es un punto clave del libro. Si un experto abandona la organización, la documentación mitiga la pérdida de ese activo intelectual . </a:t>
            </a:r>
          </a:p>
          <a:p>
            <a:pPr marL="0" indent="0">
              <a:buNone/>
            </a:pPr>
            <a:r>
              <a:rPr lang="es-ES" b="1" dirty="0"/>
              <a:t>¿Qué debemos documentar? </a:t>
            </a:r>
          </a:p>
          <a:p>
            <a:pPr marL="0" indent="0">
              <a:buNone/>
            </a:pPr>
            <a:r>
              <a:rPr lang="es-ES" dirty="0"/>
              <a:t>El libro es claro en que no solo se documentan los requisitos. Debemos capturar tres tipos de información: </a:t>
            </a:r>
          </a:p>
          <a:p>
            <a:pPr marL="228600" indent="-228600">
              <a:buAutoNum type="arabicPeriod"/>
            </a:pPr>
            <a:r>
              <a:rPr lang="es-ES" b="1" dirty="0"/>
              <a:t>Requisitos (21.2): </a:t>
            </a:r>
            <a:r>
              <a:rPr lang="es-ES" dirty="0"/>
              <a:t>Funcionales, de calidad y restricciones . </a:t>
            </a:r>
          </a:p>
          <a:p>
            <a:pPr marL="228600" indent="-228600">
              <a:buAutoNum type="arabicPeriod"/>
            </a:pPr>
            <a:r>
              <a:rPr lang="es-ES" b="1" dirty="0"/>
              <a:t>Información de Contexto (21.3): </a:t>
            </a:r>
            <a:r>
              <a:rPr lang="es-ES" dirty="0"/>
              <a:t>Esto incluye suposiciones sobre el entorno, límites del sistema y partes interesadas. Por ejemplo, en una biblioteca, documentar que asumimos que existe una red estable es información de contexto vital. </a:t>
            </a:r>
          </a:p>
          <a:p>
            <a:pPr marL="0" indent="0">
              <a:buNone/>
            </a:pPr>
            <a:r>
              <a:rPr lang="es-ES" dirty="0"/>
              <a:t>3. </a:t>
            </a:r>
            <a:r>
              <a:rPr lang="es-ES" b="1" dirty="0"/>
              <a:t>Información de Proceso (21.4): </a:t>
            </a:r>
            <a:r>
              <a:rPr lang="es-ES" dirty="0"/>
              <a:t>Aquí registramos decisiones tomadas, alternativas rechazadas y resultados de validaciones . Documentar por qué no se hizo algo es tan importante como documentar lo que sí se hizo. </a:t>
            </a:r>
          </a:p>
          <a:p>
            <a:pPr marL="0" indent="0">
              <a:buNone/>
            </a:pPr>
            <a:endParaRPr lang="es-ES" dirty="0"/>
          </a:p>
          <a:p>
            <a:pPr marL="0" indent="0">
              <a:buNone/>
            </a:pPr>
            <a:r>
              <a:rPr lang="es-ES" b="1" dirty="0"/>
              <a:t>Formatos de Representación (21.5): </a:t>
            </a:r>
            <a:r>
              <a:rPr lang="es-ES" dirty="0"/>
              <a:t>La diapositiva muestra un diagrama con notas. Esto ilustra el concepto de Formato Híbrido o Combinado. El libro explica que el Lenguaje Natural es comprensible pero ambiguo, mientras que los Modelos Conceptuales (gráficos) son precisos pero abstraen detalles . La mejor práctica, como vemos en la imagen, es combinarlos: usar diagramas para mostrar el flujo y anotaciones textuales para explicar reglas específicas. Esto maximiza la comprensión para diferentes audiencias, cumpliendo con el principio de </a:t>
            </a:r>
            <a:r>
              <a:rPr lang="es-ES" b="1" dirty="0"/>
              <a:t>Documentación Orientada al Uso (21.6), </a:t>
            </a:r>
            <a:r>
              <a:rPr lang="es-ES" dirty="0"/>
              <a:t>donde adaptamos el formato según si el lector es un experto técnico o un abogado .</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29</a:t>
            </a:fld>
            <a:endParaRPr lang="es-EC"/>
          </a:p>
        </p:txBody>
      </p:sp>
    </p:spTree>
    <p:extLst>
      <p:ext uri="{BB962C8B-B14F-4D97-AF65-F5344CB8AC3E}">
        <p14:creationId xmlns:p14="http://schemas.microsoft.com/office/powerpoint/2010/main" val="2716693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Pasamos al Capítulo 22. Escribir requisitos no es suficiente; deben ser requisitos de alta calidad. El libro estructura la calidad en tres niveles: el artefacto individual, el conjunto de artefactos y los criterios de aceptación. </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30</a:t>
            </a:fld>
            <a:endParaRPr lang="es-EC"/>
          </a:p>
        </p:txBody>
      </p:sp>
    </p:spTree>
    <p:extLst>
      <p:ext uri="{BB962C8B-B14F-4D97-AF65-F5344CB8AC3E}">
        <p14:creationId xmlns:p14="http://schemas.microsoft.com/office/powerpoint/2010/main" val="130137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Calidad del Artefacto Individual (22.1): </a:t>
            </a:r>
            <a:r>
              <a:rPr lang="es-ES" dirty="0"/>
              <a:t>Analicemos las propiedades que debe tener cada requisito por separado: </a:t>
            </a:r>
          </a:p>
          <a:p>
            <a:pPr marL="171450" indent="-171450">
              <a:buFont typeface="Arial" panose="020B0604020202020204" pitchFamily="34" charset="0"/>
              <a:buChar char="•"/>
            </a:pPr>
            <a:r>
              <a:rPr lang="es-ES" b="1" dirty="0"/>
              <a:t>Atómico: </a:t>
            </a:r>
            <a:r>
              <a:rPr lang="es-ES" dirty="0"/>
              <a:t>Significa que el requisito describe una sola capacidad o restricción. Si mezclamos dos ideas, como 'registrar libro y enviar correo', dificultamos la trazabilidad. Si falla el correo, ¿falló todo el requisito? Por eso deben ser singulares. </a:t>
            </a:r>
          </a:p>
          <a:p>
            <a:pPr marL="171450" indent="-171450">
              <a:buFont typeface="Arial" panose="020B0604020202020204" pitchFamily="34" charset="0"/>
              <a:buChar char="•"/>
            </a:pPr>
            <a:r>
              <a:rPr lang="es-ES" b="1" dirty="0"/>
              <a:t>No Ambiguo: </a:t>
            </a:r>
            <a:r>
              <a:rPr lang="es-ES" dirty="0"/>
              <a:t>Debe tener una sola interpretación posible. Si dos programadores leen el requisito y entienden cosas distintas, el requisito falló. </a:t>
            </a:r>
          </a:p>
          <a:p>
            <a:pPr marL="171450" indent="-171450">
              <a:buFont typeface="Arial" panose="020B0604020202020204" pitchFamily="34" charset="0"/>
              <a:buChar char="•"/>
            </a:pPr>
            <a:r>
              <a:rPr lang="es-ES" b="1" dirty="0"/>
              <a:t>Verificable: </a:t>
            </a:r>
            <a:r>
              <a:rPr lang="es-ES" dirty="0"/>
              <a:t>Debemos poder probar si el sistema cumple o no el requisito. Decir 'el sistema debe ser rápido' no es verificable; decir 'debe responder en 1 segundo' sí lo es. </a:t>
            </a:r>
          </a:p>
          <a:p>
            <a:pPr marL="171450" indent="-171450">
              <a:buFont typeface="Arial" panose="020B0604020202020204" pitchFamily="34" charset="0"/>
              <a:buChar char="•"/>
            </a:pPr>
            <a:r>
              <a:rPr lang="es-ES" b="1" dirty="0"/>
              <a:t>Necesario: </a:t>
            </a:r>
            <a:r>
              <a:rPr lang="es-ES" dirty="0"/>
              <a:t>Evitar el 'Gold </a:t>
            </a:r>
            <a:r>
              <a:rPr lang="es-ES" dirty="0" err="1"/>
              <a:t>Plating</a:t>
            </a:r>
            <a:r>
              <a:rPr lang="es-ES" dirty="0"/>
              <a:t>' o funcionalidades innecesarias que el cliente no pidió y que añaden costo sin valor . </a:t>
            </a:r>
          </a:p>
          <a:p>
            <a:pPr marL="171450" indent="-171450">
              <a:buFont typeface="Arial" panose="020B0604020202020204" pitchFamily="34" charset="0"/>
              <a:buChar char="•"/>
            </a:pPr>
            <a:r>
              <a:rPr lang="es-ES" b="1" dirty="0"/>
              <a:t>Libre de Implementación: </a:t>
            </a:r>
            <a:r>
              <a:rPr lang="es-ES" dirty="0"/>
              <a:t>El requisito debe definir el QUÉ, nunca el CÓMO. No debemos escribir 'usar un botón rojo', sino 'permitir la confirmación'. La implementación es decisión del diseño, no del requisito. </a:t>
            </a:r>
          </a:p>
          <a:p>
            <a:pPr marL="0" indent="0">
              <a:buFont typeface="Arial" panose="020B0604020202020204" pitchFamily="34" charset="0"/>
              <a:buNone/>
            </a:pPr>
            <a:r>
              <a:rPr lang="es-ES" b="1" dirty="0"/>
              <a:t>Calidad del Conjunto (22.2): </a:t>
            </a:r>
            <a:r>
              <a:rPr lang="es-ES" dirty="0"/>
              <a:t>Al mirar el documento completo, buscamos: </a:t>
            </a:r>
          </a:p>
          <a:p>
            <a:pPr marL="171450" indent="-171450">
              <a:buFont typeface="Arial" panose="020B0604020202020204" pitchFamily="34" charset="0"/>
              <a:buChar char="•"/>
            </a:pPr>
            <a:r>
              <a:rPr lang="es-ES" b="1" dirty="0"/>
              <a:t>Consistencia: </a:t>
            </a:r>
            <a:r>
              <a:rPr lang="es-ES" dirty="0"/>
              <a:t>Que no existan contradicciones entre requisitos . </a:t>
            </a:r>
          </a:p>
          <a:p>
            <a:pPr marL="171450" indent="-171450">
              <a:buFont typeface="Arial" panose="020B0604020202020204" pitchFamily="34" charset="0"/>
              <a:buChar char="•"/>
            </a:pPr>
            <a:r>
              <a:rPr lang="es-ES" b="1" dirty="0"/>
              <a:t>Completitud: </a:t>
            </a:r>
            <a:r>
              <a:rPr lang="es-ES" dirty="0"/>
              <a:t>Que no falten escenarios relevantes ni especificaciones . </a:t>
            </a:r>
          </a:p>
          <a:p>
            <a:pPr marL="171450" indent="-171450">
              <a:buFont typeface="Arial" panose="020B0604020202020204" pitchFamily="34" charset="0"/>
              <a:buChar char="•"/>
            </a:pPr>
            <a:r>
              <a:rPr lang="es-ES" b="1" dirty="0"/>
              <a:t>No Redundancia: </a:t>
            </a:r>
            <a:r>
              <a:rPr lang="es-ES" dirty="0"/>
              <a:t>No repetir la misma información, ya que esto dificulta el mantenimiento . </a:t>
            </a:r>
          </a:p>
          <a:p>
            <a:pPr marL="0" indent="0">
              <a:buFont typeface="Arial" panose="020B0604020202020204" pitchFamily="34" charset="0"/>
              <a:buNone/>
            </a:pPr>
            <a:r>
              <a:rPr lang="es-ES" b="1" dirty="0"/>
              <a:t>Criterios de Aceptación (22.3): </a:t>
            </a:r>
            <a:r>
              <a:rPr lang="es-ES" dirty="0"/>
              <a:t>Finalmente, el libro nos indica que debemos definir las condiciones exactas bajo las cuales un requisito se considera 'aceptado' o terminado. Esto hace que la entrega sea objetiva y medible .</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31</a:t>
            </a:fld>
            <a:endParaRPr lang="es-EC"/>
          </a:p>
        </p:txBody>
      </p:sp>
    </p:spTree>
    <p:extLst>
      <p:ext uri="{BB962C8B-B14F-4D97-AF65-F5344CB8AC3E}">
        <p14:creationId xmlns:p14="http://schemas.microsoft.com/office/powerpoint/2010/main" val="77264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En el Capítulo 23, abordamos la gestión de la información. Un requisito no es solo su texto descriptivo; en ingeniería, cada requisito es un objeto gestionado que posee metadatos, llamados Atributos. </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32</a:t>
            </a:fld>
            <a:endParaRPr lang="es-EC"/>
          </a:p>
        </p:txBody>
      </p:sp>
    </p:spTree>
    <p:extLst>
      <p:ext uri="{BB962C8B-B14F-4D97-AF65-F5344CB8AC3E}">
        <p14:creationId xmlns:p14="http://schemas.microsoft.com/office/powerpoint/2010/main" val="25662036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Estos atributos nos permiten filtrar, priorizar y rastrear el estado del proyecto. El esquema de atributos puede variar por proyecto, pero el libro destaca los más típicos: </a:t>
            </a:r>
          </a:p>
          <a:p>
            <a:pPr marL="171450" indent="-171450">
              <a:buFont typeface="Arial" panose="020B0604020202020204" pitchFamily="34" charset="0"/>
              <a:buChar char="•"/>
            </a:pPr>
            <a:r>
              <a:rPr lang="es-ES" b="1" dirty="0"/>
              <a:t>Identificador (ID): </a:t>
            </a:r>
            <a:r>
              <a:rPr lang="es-ES" dirty="0"/>
              <a:t>Fundamental para la unicidad. Debe ser único e inmutable (ej. REQ-F-001) para permitir referencias cruzadas y trazabilidad . </a:t>
            </a:r>
          </a:p>
          <a:p>
            <a:pPr marL="171450" indent="-171450">
              <a:buFont typeface="Arial" panose="020B0604020202020204" pitchFamily="34" charset="0"/>
              <a:buChar char="•"/>
            </a:pPr>
            <a:r>
              <a:rPr lang="es-ES" b="1" dirty="0"/>
              <a:t>Autor/Fuente: </a:t>
            </a:r>
            <a:r>
              <a:rPr lang="es-ES" dirty="0"/>
              <a:t>Registra de dónde vino el requisito. ¿Fue un </a:t>
            </a:r>
            <a:r>
              <a:rPr lang="es-ES" dirty="0" err="1"/>
              <a:t>stakeholder</a:t>
            </a:r>
            <a:r>
              <a:rPr lang="es-ES" dirty="0"/>
              <a:t>, una ley, o un documento previo? Esto es vital para la Trazabilidad a la Fuente . </a:t>
            </a:r>
          </a:p>
          <a:p>
            <a:pPr marL="171450" indent="-171450">
              <a:buFont typeface="Arial" panose="020B0604020202020204" pitchFamily="34" charset="0"/>
              <a:buChar char="•"/>
            </a:pPr>
            <a:r>
              <a:rPr lang="es-ES" b="1" dirty="0"/>
              <a:t>Prioridad: </a:t>
            </a:r>
            <a:r>
              <a:rPr lang="es-ES" dirty="0"/>
              <a:t>Define la importancia relativa (Alta, Media, Baja) para la satisfacción de los objetivos del negocio. </a:t>
            </a:r>
          </a:p>
          <a:p>
            <a:pPr marL="171450" indent="-171450">
              <a:buFont typeface="Arial" panose="020B0604020202020204" pitchFamily="34" charset="0"/>
              <a:buChar char="•"/>
            </a:pPr>
            <a:r>
              <a:rPr lang="es-ES" b="1" dirty="0"/>
              <a:t>Estado: </a:t>
            </a:r>
            <a:r>
              <a:rPr lang="es-ES" dirty="0"/>
              <a:t>Indica dónde está el requisito en su ciclo de vida (Borrador, Aprobado, Implementado, Verificado). </a:t>
            </a:r>
          </a:p>
          <a:p>
            <a:pPr marL="171450" indent="-171450">
              <a:buFont typeface="Arial" panose="020B0604020202020204" pitchFamily="34" charset="0"/>
              <a:buChar char="•"/>
            </a:pPr>
            <a:r>
              <a:rPr lang="es-ES" b="1" dirty="0"/>
              <a:t>Riesgo: </a:t>
            </a:r>
            <a:r>
              <a:rPr lang="es-ES" dirty="0"/>
              <a:t>Estima la probabilidad de que el requisito cause problemas de cronograma o técnicos. </a:t>
            </a:r>
          </a:p>
          <a:p>
            <a:pPr marL="171450" indent="-171450">
              <a:buFont typeface="Arial" panose="020B0604020202020204" pitchFamily="34" charset="0"/>
              <a:buChar char="•"/>
            </a:pPr>
            <a:r>
              <a:rPr lang="es-ES" b="1" dirty="0"/>
              <a:t>Esfuerzo: </a:t>
            </a:r>
            <a:r>
              <a:rPr lang="es-ES" dirty="0"/>
              <a:t>Una estimación del costo o tiempo necesario para realizarlo. </a:t>
            </a:r>
          </a:p>
          <a:p>
            <a:pPr marL="0" indent="0">
              <a:buFont typeface="Arial" panose="020B0604020202020204" pitchFamily="34" charset="0"/>
              <a:buNone/>
            </a:pPr>
            <a:r>
              <a:rPr lang="es-ES" dirty="0"/>
              <a:t>El uso de estos atributos convierte una lista plana de textos en una base de datos estructurada que permite la gestión profesional del alcance del proyecto.</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33</a:t>
            </a:fld>
            <a:endParaRPr lang="es-EC"/>
          </a:p>
        </p:txBody>
      </p:sp>
    </p:spTree>
    <p:extLst>
      <p:ext uri="{BB962C8B-B14F-4D97-AF65-F5344CB8AC3E}">
        <p14:creationId xmlns:p14="http://schemas.microsoft.com/office/powerpoint/2010/main" val="19199391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Llegamos al Capítulo 24, donde el libro distingue entre Documentación (cualquier información registrada) y Especificación (un documento riguroso y contractual) </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34</a:t>
            </a:fld>
            <a:endParaRPr lang="es-EC"/>
          </a:p>
        </p:txBody>
      </p:sp>
    </p:spTree>
    <p:extLst>
      <p:ext uri="{BB962C8B-B14F-4D97-AF65-F5344CB8AC3E}">
        <p14:creationId xmlns:p14="http://schemas.microsoft.com/office/powerpoint/2010/main" val="3964544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Aquí es crucial entender la distinción basada en normas (como la DIN 69901-5) entre dos tipos de especificaciones que sirven propósitos opuestos: </a:t>
            </a:r>
          </a:p>
          <a:p>
            <a:pPr marL="228600" indent="-228600">
              <a:buAutoNum type="arabicPeriod"/>
            </a:pPr>
            <a:r>
              <a:rPr lang="es-ES" b="1" dirty="0"/>
              <a:t>Lastenheft (Especificación de Usuario / Pliego de Peticiones): </a:t>
            </a:r>
          </a:p>
          <a:p>
            <a:pPr marL="171450" indent="-171450">
              <a:buFont typeface="Arial" panose="020B0604020202020204" pitchFamily="34" charset="0"/>
              <a:buChar char="•"/>
            </a:pPr>
            <a:r>
              <a:rPr lang="es-ES" dirty="0"/>
              <a:t>Enfoque: Se centra en el PROBLEMA. Define el 'Qué' y el 'Para qué’. </a:t>
            </a:r>
          </a:p>
          <a:p>
            <a:pPr marL="171450" indent="-171450">
              <a:buFont typeface="Arial" panose="020B0604020202020204" pitchFamily="34" charset="0"/>
              <a:buChar char="•"/>
            </a:pPr>
            <a:r>
              <a:rPr lang="es-ES" dirty="0"/>
              <a:t>Contenido: Visión, metas, restricciones y contexto del negocio . </a:t>
            </a:r>
          </a:p>
          <a:p>
            <a:pPr marL="171450" indent="-171450">
              <a:buFont typeface="Arial" panose="020B0604020202020204" pitchFamily="34" charset="0"/>
              <a:buChar char="•"/>
            </a:pPr>
            <a:r>
              <a:rPr lang="es-ES" dirty="0"/>
              <a:t>Función: Lo crea el cliente y sirve base para licitaciones y contratos. En nuestro ejemplo, sería el documento que la Universidad entrega pidiendo una solución. </a:t>
            </a:r>
          </a:p>
          <a:p>
            <a:pPr marL="0" indent="0">
              <a:buFont typeface="Arial" panose="020B0604020202020204" pitchFamily="34" charset="0"/>
              <a:buNone/>
            </a:pPr>
            <a:r>
              <a:rPr lang="es-ES" b="1" dirty="0"/>
              <a:t>2. Pflichtenheft (Especificación del Sistema / Pliego de Condiciones): </a:t>
            </a:r>
          </a:p>
          <a:p>
            <a:pPr marL="171450" indent="-171450">
              <a:buFont typeface="Arial" panose="020B0604020202020204" pitchFamily="34" charset="0"/>
              <a:buChar char="•"/>
            </a:pPr>
            <a:r>
              <a:rPr lang="es-ES" dirty="0"/>
              <a:t>Enfoque: Se centra en la SOLUCIÓN. Define el 'Cómo’. </a:t>
            </a:r>
          </a:p>
          <a:p>
            <a:pPr marL="171450" indent="-171450">
              <a:buFont typeface="Arial" panose="020B0604020202020204" pitchFamily="34" charset="0"/>
              <a:buChar char="•"/>
            </a:pPr>
            <a:r>
              <a:rPr lang="es-ES" dirty="0"/>
              <a:t>Contenido: Detalla la realización técnica de los requisitos del Lastenheft. </a:t>
            </a:r>
          </a:p>
          <a:p>
            <a:pPr marL="171450" indent="-171450">
              <a:buFont typeface="Arial" panose="020B0604020202020204" pitchFamily="34" charset="0"/>
              <a:buChar char="•"/>
            </a:pPr>
            <a:r>
              <a:rPr lang="es-ES" dirty="0"/>
              <a:t>Función: Lo crea el contratista (nosotros) y es el plan maestro para el desarrollo.</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35</a:t>
            </a:fld>
            <a:endParaRPr lang="es-EC"/>
          </a:p>
        </p:txBody>
      </p:sp>
    </p:spTree>
    <p:extLst>
      <p:ext uri="{BB962C8B-B14F-4D97-AF65-F5344CB8AC3E}">
        <p14:creationId xmlns:p14="http://schemas.microsoft.com/office/powerpoint/2010/main" val="632494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Estas tres actividades no representan etapas lineales aisladas, sino un ciclo continuo de retroalimentación. La estructura forma un pilar de tres patas donde ninguna puede faltar sin comprometer el proyecto.</a:t>
            </a:r>
          </a:p>
          <a:p>
            <a:r>
              <a:rPr lang="es-MX" dirty="0"/>
              <a:t>El libro las presenta como un pilar de tres patas: </a:t>
            </a:r>
          </a:p>
          <a:p>
            <a:r>
              <a:rPr lang="es-MX" b="1" dirty="0"/>
              <a:t>• Descubrir (Elicitación): </a:t>
            </a:r>
            <a:r>
              <a:rPr lang="es-MX" dirty="0"/>
              <a:t>Preguntar a los usuarios qué quieren y necesitan. </a:t>
            </a:r>
          </a:p>
          <a:p>
            <a:r>
              <a:rPr lang="es-MX" dirty="0"/>
              <a:t>• </a:t>
            </a:r>
            <a:r>
              <a:rPr lang="es-MX" b="1" dirty="0"/>
              <a:t>Plasmar (Documentación): </a:t>
            </a:r>
            <a:r>
              <a:rPr lang="es-MX" dirty="0"/>
              <a:t>Dejar escrito cada requisito para que todos lo entiendan igual. </a:t>
            </a:r>
          </a:p>
          <a:p>
            <a:r>
              <a:rPr lang="es-MX" dirty="0"/>
              <a:t>• </a:t>
            </a:r>
            <a:r>
              <a:rPr lang="es-MX" b="1" dirty="0"/>
              <a:t>Acordar (Negociación): </a:t>
            </a:r>
            <a:r>
              <a:rPr lang="es-MX" dirty="0"/>
              <a:t>Cuando hay conflicto entre lo que quiere uno y otro, negociar y decidir juntos. </a:t>
            </a:r>
          </a:p>
          <a:p>
            <a:r>
              <a:rPr lang="es-MX" dirty="0"/>
              <a:t>Sin una de estas patas, el proyecto se cae.</a:t>
            </a:r>
          </a:p>
          <a:p>
            <a:pPr marL="0" marR="0" lvl="0" indent="0" algn="l" defTabSz="914400" rtl="0" eaLnBrk="1" fontAlgn="auto" latinLnBrk="0" hangingPunct="1">
              <a:lnSpc>
                <a:spcPct val="100000"/>
              </a:lnSpc>
              <a:spcBef>
                <a:spcPts val="0"/>
              </a:spcBef>
              <a:spcAft>
                <a:spcPts val="0"/>
              </a:spcAft>
              <a:buClrTx/>
              <a:buSzTx/>
              <a:buFontTx/>
              <a:buNone/>
              <a:tabLst/>
              <a:defRPr/>
            </a:pPr>
            <a:r>
              <a:rPr lang="es-EC" sz="1200" kern="1200" dirty="0">
                <a:solidFill>
                  <a:schemeClr val="tx1"/>
                </a:solidFill>
                <a:effectLst/>
                <a:latin typeface="+mn-lt"/>
                <a:ea typeface="+mn-ea"/>
                <a:cs typeface="+mn-cs"/>
              </a:rPr>
              <a:t>Durante la documentación, frecuentemente se descubren brechas que obligan a retornar a la elicitación o a reiniciar procesos de negociación. En la elicitación pueden surgir opiniones conflictivas que requieren negociación posterior. Los acuerdos negociados deben ser documentados formalmente. Por esta razón, el progreso en una dimensión — contenido, documentación o acuerdo — casi siempre genera tareas pendientes en las otras dos, reflejando la naturaleza iterativa del proceso.</a:t>
            </a:r>
          </a:p>
          <a:p>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3</a:t>
            </a:fld>
            <a:endParaRPr lang="es-EC"/>
          </a:p>
        </p:txBody>
      </p:sp>
    </p:spTree>
    <p:extLst>
      <p:ext uri="{BB962C8B-B14F-4D97-AF65-F5344CB8AC3E}">
        <p14:creationId xmlns:p14="http://schemas.microsoft.com/office/powerpoint/2010/main" val="18320391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Ahora, entremos en el detalle de la estructura. Para organizar el Pflichtenheft (la Especificación de Requisitos de Software o SRS), no inventamos el índice. Usamos el estándar de la industria: la ISO/IEC/IEEE 29148. ¿Por qué? Porque asegura que cualquier auditor externo o nuevo desarrollador sepa exactamente dónde encontrar la información . </a:t>
            </a:r>
          </a:p>
          <a:p>
            <a:r>
              <a:rPr lang="es-ES" dirty="0"/>
              <a:t>Analicemos las secciones críticas que el libro detalla: </a:t>
            </a:r>
          </a:p>
          <a:p>
            <a:pPr marL="228600" indent="-228600">
              <a:buAutoNum type="arabicPeriod"/>
            </a:pPr>
            <a:r>
              <a:rPr lang="es-ES" b="1" dirty="0"/>
              <a:t>Introducción (1.1 - 1.4): </a:t>
            </a:r>
            <a:r>
              <a:rPr lang="es-ES" dirty="0"/>
              <a:t>Más allá de una bienvenida, aquí se define el Alcance. En ingeniería, es tan importante definir lo que el sistema hace como lo que NO hace. Por ejemplo, para nuestra biblioteca: 'El sistema gestionará préstamos, pero NO gestionará la compra de libros nuevos a proveedores'. Esto nos blinda contractualmente contra el '</a:t>
            </a:r>
            <a:r>
              <a:rPr lang="es-ES" dirty="0" err="1"/>
              <a:t>scope</a:t>
            </a:r>
            <a:r>
              <a:rPr lang="es-ES" dirty="0"/>
              <a:t> </a:t>
            </a:r>
            <a:r>
              <a:rPr lang="es-ES" dirty="0" err="1"/>
              <a:t>creep</a:t>
            </a:r>
            <a:r>
              <a:rPr lang="es-ES" dirty="0"/>
              <a:t>' o alcance no controlado. </a:t>
            </a:r>
          </a:p>
          <a:p>
            <a:pPr marL="228600" indent="-228600">
              <a:buAutoNum type="arabicPeriod"/>
            </a:pPr>
            <a:r>
              <a:rPr lang="es-ES" b="1" dirty="0"/>
              <a:t>Descripción General (1.3): </a:t>
            </a:r>
            <a:r>
              <a:rPr lang="es-ES" dirty="0"/>
              <a:t>Aquí describimos el entorno y, crucialmente, las Características de los Usuarios. No todos los usuarios son iguales. El estándar nos pide perfilar sus habilidades. Ejemplo: 'El bibliotecario es un usuario experto con formación técnica, mientras que el alumno es un usuario esporádico que necesita una interfaz intuitiva sin entrenamiento'. Esto condiciona todo el diseño posterior. </a:t>
            </a:r>
          </a:p>
          <a:p>
            <a:pPr marL="228600" indent="-228600">
              <a:buAutoNum type="arabicPeriod"/>
            </a:pPr>
            <a:r>
              <a:rPr lang="es-ES" b="1" dirty="0"/>
              <a:t>Requisitos Específicos (Sección 3 - El Núcleo): </a:t>
            </a:r>
            <a:r>
              <a:rPr lang="es-ES" dirty="0"/>
              <a:t>Esta es la parte más extensa y densa. Aquí detallamos los requisitos funcionales, de rendimiento, interfaces y base de datos . El libro menciona algo muy interesante aquí: ¿Cómo organizamos estos cientos de requisitos? No se tiran en una lista aleatoria. La norma sugiere organizarlos según la naturaleza del sistema. </a:t>
            </a:r>
          </a:p>
          <a:p>
            <a:pPr marL="628650" lvl="1" indent="-171450">
              <a:buFont typeface="Arial" panose="020B0604020202020204" pitchFamily="34" charset="0"/>
              <a:buChar char="•"/>
            </a:pPr>
            <a:r>
              <a:rPr lang="es-ES" dirty="0"/>
              <a:t>Para nuestra biblioteca, la mejor estrategia es organizarlos por Clase de Usuario . Crearíamos una sección para 'Requisitos del Bibliotecario' y otra para 'Requisitos del Estudiante'. Esto facilita que cada </a:t>
            </a:r>
            <a:r>
              <a:rPr lang="es-ES" dirty="0" err="1"/>
              <a:t>stakeholder</a:t>
            </a:r>
            <a:r>
              <a:rPr lang="es-ES" dirty="0"/>
              <a:t> pueda validar su parte sin leerse todo el documento técnico. </a:t>
            </a:r>
          </a:p>
          <a:p>
            <a:pPr marL="228600" indent="-228600">
              <a:buAutoNum type="arabicPeriod"/>
            </a:pPr>
            <a:r>
              <a:rPr lang="es-ES" b="1" dirty="0"/>
              <a:t>Apéndices (Sección 5): </a:t>
            </a:r>
            <a:r>
              <a:rPr lang="es-ES" dirty="0"/>
              <a:t>Quiero resaltar la subsección de Suposiciones y Dependencias. Aquí es donde el ingeniero se protege. Ejemplo: 'El sistema depende de que la API de Matrícula de la Universidad esté operativa'. Si el sistema falla porque esa API se cae, esta sección del documento demuestra que no es un defecto de nuestro software, sino una falla de una dependencia externa documentada."</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36</a:t>
            </a:fld>
            <a:endParaRPr lang="es-EC"/>
          </a:p>
        </p:txBody>
      </p:sp>
    </p:spTree>
    <p:extLst>
      <p:ext uri="{BB962C8B-B14F-4D97-AF65-F5344CB8AC3E}">
        <p14:creationId xmlns:p14="http://schemas.microsoft.com/office/powerpoint/2010/main" val="35326296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Avanzamos al Capítulo 25. La herramienta principal que usamos para todo esto es el Lenguaje Natural. El libro hace un análisis costo-beneficio muy claro.</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37</a:t>
            </a:fld>
            <a:endParaRPr lang="es-EC"/>
          </a:p>
        </p:txBody>
      </p:sp>
    </p:spTree>
    <p:extLst>
      <p:ext uri="{BB962C8B-B14F-4D97-AF65-F5344CB8AC3E}">
        <p14:creationId xmlns:p14="http://schemas.microsoft.com/office/powerpoint/2010/main" val="26559856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El Balance: </a:t>
            </a:r>
          </a:p>
          <a:p>
            <a:pPr marL="171450" indent="-171450">
              <a:buFont typeface="Arial" panose="020B0604020202020204" pitchFamily="34" charset="0"/>
              <a:buChar char="•"/>
            </a:pPr>
            <a:r>
              <a:rPr lang="es-ES" b="1" dirty="0"/>
              <a:t>Ventajas: </a:t>
            </a:r>
            <a:r>
              <a:rPr lang="es-ES" dirty="0"/>
              <a:t>Es universal. No necesito capacitar al Rector de la universidad para que entienda una frase como 'El sistema debe ahorrar costos'. Es flexible y expresivo, permitiendo capturar matices que un diagrama rígido podría perder . </a:t>
            </a:r>
          </a:p>
          <a:p>
            <a:pPr marL="171450" indent="-171450">
              <a:buFont typeface="Arial" panose="020B0604020202020204" pitchFamily="34" charset="0"/>
              <a:buChar char="•"/>
            </a:pPr>
            <a:r>
              <a:rPr lang="es-ES" b="1" dirty="0"/>
              <a:t>Desventajas: </a:t>
            </a:r>
            <a:r>
              <a:rPr lang="es-ES" dirty="0"/>
              <a:t>Su gran debilidad es la Ambigüedad y la falta de estructura. Es muy fácil escribir frases que suenen bien pero que técnicamente sean un desastre. </a:t>
            </a:r>
          </a:p>
          <a:p>
            <a:pPr marL="0" indent="0">
              <a:buFont typeface="Arial" panose="020B0604020202020204" pitchFamily="34" charset="0"/>
              <a:buNone/>
            </a:pPr>
            <a:endParaRPr lang="es-ES" dirty="0"/>
          </a:p>
          <a:p>
            <a:pPr marL="0" indent="0">
              <a:buFont typeface="Arial" panose="020B0604020202020204" pitchFamily="34" charset="0"/>
              <a:buNone/>
            </a:pPr>
            <a:r>
              <a:rPr lang="es-ES" dirty="0"/>
              <a:t>El Problema de los Requisitos No Atómicos: El libro destaca un error técnico específico llamado 'Entremezclado' o falta de atomicidad . Esto sucede cuando el lenguaje natural nos permite, gramaticalmente, juntar múltiples acciones en una oración compleja. </a:t>
            </a:r>
          </a:p>
          <a:p>
            <a:pPr marL="171450" indent="-171450">
              <a:buFont typeface="Arial" panose="020B0604020202020204" pitchFamily="34" charset="0"/>
              <a:buChar char="•"/>
            </a:pPr>
            <a:r>
              <a:rPr lang="es-ES" dirty="0"/>
              <a:t>Ejemplo de la diapositiva: 'El sistema debe validar al usuario y enviarle un correo’. </a:t>
            </a:r>
          </a:p>
          <a:p>
            <a:pPr marL="171450" indent="-171450">
              <a:buFont typeface="Arial" panose="020B0604020202020204" pitchFamily="34" charset="0"/>
              <a:buChar char="•"/>
            </a:pPr>
            <a:r>
              <a:rPr lang="es-ES" dirty="0"/>
              <a:t>Análisis profundo: Desde el punto de vista de ingeniería, esto es una bomba de tiempo. Estamos mezclando una lógica de negocio (validar) con una notificación (correo). </a:t>
            </a:r>
          </a:p>
          <a:p>
            <a:pPr marL="628650" lvl="1" indent="-171450">
              <a:buFont typeface="Courier New" panose="02070309020205020404" pitchFamily="49" charset="0"/>
              <a:buChar char="o"/>
            </a:pPr>
            <a:r>
              <a:rPr lang="es-ES" dirty="0"/>
              <a:t>¿Qué pasa si la validación es correcta pero el servidor de correos está caído? ¿La transacción es válida? </a:t>
            </a:r>
          </a:p>
          <a:p>
            <a:pPr marL="628650" lvl="1" indent="-171450">
              <a:buFont typeface="Courier New" panose="02070309020205020404" pitchFamily="49" charset="0"/>
              <a:buChar char="o"/>
            </a:pPr>
            <a:r>
              <a:rPr lang="es-ES" dirty="0"/>
              <a:t>Si los mantenemos juntos, el test fallará y parecerá que la validación no funciona, cuando en realidad es el correo. </a:t>
            </a:r>
          </a:p>
          <a:p>
            <a:pPr marL="171450" lvl="0" indent="-171450">
              <a:buFont typeface="Arial" panose="020B0604020202020204" pitchFamily="34" charset="0"/>
              <a:buChar char="•"/>
            </a:pPr>
            <a:r>
              <a:rPr lang="es-ES" dirty="0"/>
              <a:t>Solución: La práctica correcta es Atomizar. Separamos en R1 (Validar usuario - Crítico) y R2 (Enviar notificación - No crítico). Esto permite que el sistema sea resiliente: si falla el correo, el usuario igual puede entrar. El lenguaje natural nos tienta a unirlos; la ingeniería nos obliga a separarlos.</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38</a:t>
            </a:fld>
            <a:endParaRPr lang="es-EC"/>
          </a:p>
        </p:txBody>
      </p:sp>
    </p:spTree>
    <p:extLst>
      <p:ext uri="{BB962C8B-B14F-4D97-AF65-F5344CB8AC3E}">
        <p14:creationId xmlns:p14="http://schemas.microsoft.com/office/powerpoint/2010/main" val="15145122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Para cerrar, debemos entender a nuestro enemigo: la Ambigüedad. El libro clasifica tres tipos técnicos que debemos detectar y neutralizar en nuestro proyecto. </a:t>
            </a:r>
          </a:p>
          <a:p>
            <a:pPr marL="228600" indent="-228600">
              <a:buAutoNum type="arabicPeriod"/>
            </a:pPr>
            <a:r>
              <a:rPr lang="es-ES" b="1" dirty="0"/>
              <a:t>Ambigüedad Léxica (Polisemia): </a:t>
            </a:r>
            <a:r>
              <a:rPr lang="es-ES" dirty="0"/>
              <a:t>Ocurre cuando una palabra tiene múltiples significados técnicos. </a:t>
            </a:r>
          </a:p>
          <a:p>
            <a:pPr marL="228600" indent="-228600">
              <a:buFont typeface="Arial" panose="020B0604020202020204" pitchFamily="34" charset="0"/>
              <a:buChar char="•"/>
            </a:pPr>
            <a:r>
              <a:rPr lang="es-ES" dirty="0"/>
              <a:t>Ejemplo: La palabra 'Título'. En el contexto universitario, un 'Título' puede ser el grado académico del alumno (Ingeniero, Abogado) o el nombre de un libro. </a:t>
            </a:r>
          </a:p>
          <a:p>
            <a:pPr marL="228600" indent="-228600">
              <a:buFont typeface="Arial" panose="020B0604020202020204" pitchFamily="34" charset="0"/>
              <a:buChar char="•"/>
            </a:pPr>
            <a:r>
              <a:rPr lang="es-ES" dirty="0"/>
              <a:t>Impacto: Si escribimos 'El sistema validará el título del usuario', el desarrollador podría programar una validación de grados académicos en lugar de una validación de libros prestados. Un desastre lógico por una sola palabra. </a:t>
            </a:r>
          </a:p>
          <a:p>
            <a:pPr marL="0" indent="0">
              <a:buFont typeface="Arial" panose="020B0604020202020204" pitchFamily="34" charset="0"/>
              <a:buNone/>
            </a:pPr>
            <a:r>
              <a:rPr lang="es-ES" dirty="0"/>
              <a:t>2. </a:t>
            </a:r>
            <a:r>
              <a:rPr lang="es-ES" b="1" dirty="0"/>
              <a:t>Ambigüedad Sintáctica (Estructura): </a:t>
            </a:r>
            <a:r>
              <a:rPr lang="es-ES" dirty="0"/>
              <a:t>Esta es más sutil. Ocurre por la estructura gramatical, especialmente con los operadores lógicos 'Y' / 'O’. </a:t>
            </a:r>
          </a:p>
          <a:p>
            <a:pPr marL="171450" indent="-171450">
              <a:buFont typeface="Arial" panose="020B0604020202020204" pitchFamily="34" charset="0"/>
              <a:buChar char="•"/>
            </a:pPr>
            <a:r>
              <a:rPr lang="es-ES" dirty="0"/>
              <a:t>Ejemplo Biblioteca: 'El sistema permitirá el acceso a profesores y alumnos que tengan multas pagadas’. </a:t>
            </a:r>
          </a:p>
          <a:p>
            <a:pPr marL="171450" indent="-171450">
              <a:buFont typeface="Arial" panose="020B0604020202020204" pitchFamily="34" charset="0"/>
              <a:buChar char="•"/>
            </a:pPr>
            <a:r>
              <a:rPr lang="es-ES" dirty="0"/>
              <a:t>El problema: ¿Quién necesita tener las multas pagadas? </a:t>
            </a:r>
          </a:p>
          <a:p>
            <a:pPr marL="628650" lvl="1" indent="-171450">
              <a:buFont typeface="Courier New" panose="02070309020205020404" pitchFamily="49" charset="0"/>
              <a:buChar char="o"/>
            </a:pPr>
            <a:r>
              <a:rPr lang="es-ES" dirty="0"/>
              <a:t>Interpretación A: (Profesores) + (Alumnos con multas pagadas). Los profesores entran siempre.</a:t>
            </a:r>
          </a:p>
          <a:p>
            <a:pPr marL="628650" lvl="1" indent="-171450">
              <a:buFont typeface="Courier New" panose="02070309020205020404" pitchFamily="49" charset="0"/>
              <a:buChar char="o"/>
            </a:pPr>
            <a:r>
              <a:rPr lang="es-ES" dirty="0"/>
              <a:t>Interpretación B: (Profesores con multas pagadas) + (Alumnos con multas pagadas). Ambos tienen la restricción. </a:t>
            </a:r>
          </a:p>
          <a:p>
            <a:pPr marL="171450" lvl="0" indent="-171450">
              <a:buFont typeface="Arial" panose="020B0604020202020204" pitchFamily="34" charset="0"/>
              <a:buChar char="•"/>
            </a:pPr>
            <a:r>
              <a:rPr lang="es-ES" dirty="0"/>
              <a:t>El lenguaje natural permite ambas. El código no. Si no aclaramos esto, programaremos un hueco de seguridad.</a:t>
            </a:r>
          </a:p>
          <a:p>
            <a:pPr marL="0" lvl="0" indent="0">
              <a:buFont typeface="Arial" panose="020B0604020202020204" pitchFamily="34" charset="0"/>
              <a:buNone/>
            </a:pPr>
            <a:r>
              <a:rPr lang="es-ES" b="1" dirty="0"/>
              <a:t>3. Ambigüedad Referencial: </a:t>
            </a:r>
            <a:r>
              <a:rPr lang="es-ES" dirty="0"/>
              <a:t>El uso vago de pronombres (anáforas). </a:t>
            </a:r>
          </a:p>
          <a:p>
            <a:pPr marL="171450" lvl="0" indent="-171450">
              <a:buFont typeface="Arial" panose="020B0604020202020204" pitchFamily="34" charset="0"/>
              <a:buChar char="•"/>
            </a:pPr>
            <a:r>
              <a:rPr lang="es-ES" dirty="0"/>
              <a:t>Ejemplo: 'El usuario pasa la tarjeta por el lector y este emite un error’. </a:t>
            </a:r>
          </a:p>
          <a:p>
            <a:pPr marL="171450" lvl="0" indent="-171450">
              <a:buFont typeface="Arial" panose="020B0604020202020204" pitchFamily="34" charset="0"/>
              <a:buChar char="•"/>
            </a:pPr>
            <a:r>
              <a:rPr lang="es-ES" dirty="0"/>
              <a:t>Análisis: ¿Qué emite el error? ¿La tarjeta (chip dañado) o el lector (desconectado)? El pronombre 'este' es impreciso. Para depurar el error, necesitamos saber exactamente qué componente falló.</a:t>
            </a:r>
          </a:p>
          <a:p>
            <a:pPr marL="0" lvl="0" indent="0">
              <a:buFont typeface="Arial" panose="020B0604020202020204" pitchFamily="34" charset="0"/>
              <a:buNone/>
            </a:pPr>
            <a:r>
              <a:rPr lang="es-ES" dirty="0"/>
              <a:t> </a:t>
            </a:r>
          </a:p>
          <a:p>
            <a:pPr marL="0" lvl="0" indent="0">
              <a:buFont typeface="Arial" panose="020B0604020202020204" pitchFamily="34" charset="0"/>
              <a:buNone/>
            </a:pPr>
            <a:r>
              <a:rPr lang="es-ES" b="1" dirty="0"/>
              <a:t>Técnicas de Mitigación (25.4): </a:t>
            </a:r>
            <a:r>
              <a:rPr lang="es-ES" dirty="0"/>
              <a:t>El libro no solo nos da problemas, nos da soluciones de ingeniería para disciplinar el lenguaje: </a:t>
            </a:r>
          </a:p>
          <a:p>
            <a:pPr marL="228600" lvl="0" indent="-228600">
              <a:buFont typeface="Arial" panose="020B0604020202020204" pitchFamily="34" charset="0"/>
              <a:buAutoNum type="arabicPeriod"/>
            </a:pPr>
            <a:r>
              <a:rPr lang="es-ES" b="1" dirty="0"/>
              <a:t>Glosarios: </a:t>
            </a:r>
            <a:r>
              <a:rPr lang="es-ES" dirty="0"/>
              <a:t>No es un diccionario opcional. Es un contrato terminológico. Definimos: 'Título: Se refiere exclusivamente al nombre de la obra bibliográfica'. Con esto, eliminamos la ambigüedad léxica de raíz. </a:t>
            </a:r>
          </a:p>
          <a:p>
            <a:pPr marL="228600" lvl="0" indent="-228600">
              <a:buFont typeface="Arial" panose="020B0604020202020204" pitchFamily="34" charset="0"/>
              <a:buAutoNum type="arabicPeriod"/>
            </a:pPr>
            <a:r>
              <a:rPr lang="es-ES" b="1" i="0" dirty="0"/>
              <a:t>Patrones </a:t>
            </a:r>
            <a:r>
              <a:rPr lang="es-ES" b="1" dirty="0"/>
              <a:t>Sintácticos de Oraciones (</a:t>
            </a:r>
            <a:r>
              <a:rPr lang="es-ES" b="1" dirty="0" err="1"/>
              <a:t>Templates</a:t>
            </a:r>
            <a:r>
              <a:rPr lang="es-ES" b="1" dirty="0"/>
              <a:t>): </a:t>
            </a:r>
            <a:r>
              <a:rPr lang="es-ES" dirty="0"/>
              <a:t>Aquí es donde dejamos de escribir prosa y empezamos a escribir especificaciones. El libro sugiere usar plantillas rígidas (como la estructura de Rupp o EARS). </a:t>
            </a:r>
          </a:p>
          <a:p>
            <a:pPr marL="171450" lvl="0" indent="-171450">
              <a:buFont typeface="Courier New" panose="02070309020205020404" pitchFamily="49" charset="0"/>
              <a:buChar char="o"/>
            </a:pPr>
            <a:r>
              <a:rPr lang="es-ES" dirty="0"/>
              <a:t>Estructura: CUANDO [Condición] + EL SISTEMA [Debe] + [Acción] + [Objeto]. </a:t>
            </a:r>
          </a:p>
          <a:p>
            <a:pPr marL="171450" lvl="0" indent="-171450">
              <a:buFont typeface="Courier New" panose="02070309020205020404" pitchFamily="49" charset="0"/>
              <a:buChar char="o"/>
            </a:pPr>
            <a:r>
              <a:rPr lang="es-ES" dirty="0"/>
              <a:t>Aplicación: En lugar de decir 'Si hay deuda no presta', escribimos: 'CUANDO el alumno solicita un libro, Y tiene deuda pendiente, EL SISTEMA DEBE bloquear la transacción’. </a:t>
            </a:r>
          </a:p>
          <a:p>
            <a:pPr marL="171450" lvl="0" indent="-171450">
              <a:buFont typeface="Courier New" panose="02070309020205020404" pitchFamily="49" charset="0"/>
              <a:buChar char="o"/>
            </a:pPr>
            <a:r>
              <a:rPr lang="es-ES" dirty="0"/>
              <a:t>Esto fuerza al analista a llenar los huecos lógicos y elimina la ambigüedad sintáctica .</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39</a:t>
            </a:fld>
            <a:endParaRPr lang="es-EC"/>
          </a:p>
        </p:txBody>
      </p:sp>
    </p:spTree>
    <p:extLst>
      <p:ext uri="{BB962C8B-B14F-4D97-AF65-F5344CB8AC3E}">
        <p14:creationId xmlns:p14="http://schemas.microsoft.com/office/powerpoint/2010/main" val="2764709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Capítulo 26: Modelos Conceptuales Los modelos conceptuales son representaciones abstractas de la realidad que permiten comprender sistemas complejos sin necesidad de analizar todos los detalles. Su principal objetivo es facilitar el entendimiento común entre usuarios, analistas y desarrolladores. </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41</a:t>
            </a:fld>
            <a:endParaRPr lang="es-EC"/>
          </a:p>
        </p:txBody>
      </p:sp>
    </p:spTree>
    <p:extLst>
      <p:ext uri="{BB962C8B-B14F-4D97-AF65-F5344CB8AC3E}">
        <p14:creationId xmlns:p14="http://schemas.microsoft.com/office/powerpoint/2010/main" val="18178934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26.1 Propiedades de los Modelos Conceptuales </a:t>
            </a:r>
            <a:r>
              <a:rPr lang="es-ES" dirty="0"/>
              <a:t>Una característica clave de los modelos conceptuales es la reducción de la realidad, lo que significa simplificarla para poder analizarla mejor. Esta reducción se logra mediante: </a:t>
            </a:r>
          </a:p>
          <a:p>
            <a:r>
              <a:rPr lang="es-ES" dirty="0"/>
              <a:t>• </a:t>
            </a:r>
            <a:r>
              <a:rPr lang="es-ES" b="1" dirty="0"/>
              <a:t>Selección</a:t>
            </a:r>
            <a:r>
              <a:rPr lang="es-ES" dirty="0"/>
              <a:t>, donde se elige únicamente la información relevante. </a:t>
            </a:r>
          </a:p>
          <a:p>
            <a:r>
              <a:rPr lang="es-ES" dirty="0"/>
              <a:t>• </a:t>
            </a:r>
            <a:r>
              <a:rPr lang="es-ES" b="1" dirty="0"/>
              <a:t>Agregación</a:t>
            </a:r>
            <a:r>
              <a:rPr lang="es-ES" dirty="0"/>
              <a:t>, que consiste en combinar elementos relacionados para reducir el número de detalles.</a:t>
            </a:r>
          </a:p>
          <a:p>
            <a:r>
              <a:rPr lang="es-ES" dirty="0"/>
              <a:t>• </a:t>
            </a:r>
            <a:r>
              <a:rPr lang="es-ES" b="1" dirty="0"/>
              <a:t>Generalización</a:t>
            </a:r>
            <a:r>
              <a:rPr lang="es-ES" dirty="0"/>
              <a:t>, que agrupa elementos similares en clases, facilitando la organización del conocimiento</a:t>
            </a:r>
          </a:p>
          <a:p>
            <a:r>
              <a:rPr lang="es-ES" dirty="0"/>
              <a:t>. Además, los modelos incluyen la extensión, que consiste en añadir propiedades que no son directamente observables en la realidad, pero que ayudan a entender mejor el sistema, como reglas, restricciones o supuestos. </a:t>
            </a:r>
          </a:p>
          <a:p>
            <a:r>
              <a:rPr lang="es-ES" b="1" dirty="0"/>
              <a:t>26.2 Ventajas de los Modelos Conceptuales </a:t>
            </a:r>
            <a:r>
              <a:rPr lang="es-ES" dirty="0"/>
              <a:t>El uso de modelos conceptuales ofrece múltiples beneficios:</a:t>
            </a:r>
          </a:p>
          <a:p>
            <a:r>
              <a:rPr lang="es-ES" dirty="0"/>
              <a:t>• </a:t>
            </a:r>
            <a:r>
              <a:rPr lang="es-ES" b="1" dirty="0"/>
              <a:t>Comprensibilidad</a:t>
            </a:r>
            <a:r>
              <a:rPr lang="es-ES" dirty="0"/>
              <a:t>, ya que las representaciones gráficas se entienden más rápido que largos textos.</a:t>
            </a:r>
          </a:p>
          <a:p>
            <a:r>
              <a:rPr lang="es-ES" dirty="0"/>
              <a:t>• </a:t>
            </a:r>
            <a:r>
              <a:rPr lang="es-ES" b="1" dirty="0"/>
              <a:t>Abstracción</a:t>
            </a:r>
            <a:r>
              <a:rPr lang="es-ES" dirty="0"/>
              <a:t>, porque permiten enfocarse en los aspectos importantes del sistema, dejando de lado detalles innecesarios. </a:t>
            </a:r>
          </a:p>
          <a:p>
            <a:r>
              <a:rPr lang="es-ES" dirty="0"/>
              <a:t>• </a:t>
            </a:r>
            <a:r>
              <a:rPr lang="es-ES" b="1" dirty="0"/>
              <a:t>Soporte</a:t>
            </a:r>
            <a:r>
              <a:rPr lang="es-ES" dirty="0"/>
              <a:t>, debido a que los modelos facilitan la automatización, la validación y la verificación de la calidad del sistema.</a:t>
            </a:r>
          </a:p>
          <a:p>
            <a:r>
              <a:rPr lang="es-ES" dirty="0"/>
              <a:t> Estas ventajas hacen que los modelos conceptuales sean esenciales en proyectos de software complejos. </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42</a:t>
            </a:fld>
            <a:endParaRPr lang="es-EC"/>
          </a:p>
        </p:txBody>
      </p:sp>
    </p:spTree>
    <p:extLst>
      <p:ext uri="{BB962C8B-B14F-4D97-AF65-F5344CB8AC3E}">
        <p14:creationId xmlns:p14="http://schemas.microsoft.com/office/powerpoint/2010/main" val="16325948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26.3 Semiótica y el Tetraedro de FRISCO </a:t>
            </a:r>
            <a:r>
              <a:rPr lang="es-ES" dirty="0"/>
              <a:t>La semiótica estudia cómo se construye el significado. En el contexto de los modelos conceptuales, el Tetraedro de FRISCO explica la relación entre la realidad y los modelos mediante cuatro elementos: </a:t>
            </a:r>
          </a:p>
          <a:p>
            <a:r>
              <a:rPr lang="es-ES" dirty="0"/>
              <a:t> •</a:t>
            </a:r>
            <a:r>
              <a:rPr lang="es-ES" b="1" dirty="0"/>
              <a:t> El Dominio</a:t>
            </a:r>
            <a:r>
              <a:rPr lang="es-ES" dirty="0"/>
              <a:t>, que representa la realidad existente.</a:t>
            </a:r>
          </a:p>
          <a:p>
            <a:r>
              <a:rPr lang="es-ES" dirty="0"/>
              <a:t> </a:t>
            </a:r>
            <a:r>
              <a:rPr lang="es-ES" b="1" dirty="0"/>
              <a:t>• La Concepción</a:t>
            </a:r>
            <a:r>
              <a:rPr lang="es-ES" dirty="0"/>
              <a:t>, que es la interpretación mental que tiene el actor sobre esa realidad.</a:t>
            </a:r>
          </a:p>
          <a:p>
            <a:r>
              <a:rPr lang="es-ES" dirty="0"/>
              <a:t> </a:t>
            </a:r>
            <a:r>
              <a:rPr lang="es-ES" b="1" dirty="0"/>
              <a:t>• La Representación</a:t>
            </a:r>
            <a:r>
              <a:rPr lang="es-ES" dirty="0"/>
              <a:t>, que es el modelo creado para expresar esa concepción.</a:t>
            </a:r>
          </a:p>
          <a:p>
            <a:r>
              <a:rPr lang="es-ES" dirty="0"/>
              <a:t> </a:t>
            </a:r>
            <a:r>
              <a:rPr lang="es-ES" b="1" dirty="0"/>
              <a:t>• El Actor</a:t>
            </a:r>
            <a:r>
              <a:rPr lang="es-ES" dirty="0"/>
              <a:t>, quien percibe la realidad, crea el modelo y lo interpreta. Este enfoque muestra que los modelos no son la realidad en sí, sino una interpretación de ella.</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43</a:t>
            </a:fld>
            <a:endParaRPr lang="es-EC"/>
          </a:p>
        </p:txBody>
      </p:sp>
    </p:spTree>
    <p:extLst>
      <p:ext uri="{BB962C8B-B14F-4D97-AF65-F5344CB8AC3E}">
        <p14:creationId xmlns:p14="http://schemas.microsoft.com/office/powerpoint/2010/main" val="29968180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26.4 Niveles: Sintaxis, Semántica y Pragmática </a:t>
            </a:r>
          </a:p>
          <a:p>
            <a:r>
              <a:rPr lang="es-ES" dirty="0"/>
              <a:t>Los modelos se analizan en tres niveles: </a:t>
            </a:r>
          </a:p>
          <a:p>
            <a:r>
              <a:rPr lang="es-ES" dirty="0"/>
              <a:t>• </a:t>
            </a:r>
            <a:r>
              <a:rPr lang="es-ES" b="1" dirty="0"/>
              <a:t>Sintaxis</a:t>
            </a:r>
            <a:r>
              <a:rPr lang="es-ES" dirty="0"/>
              <a:t>, que define las reglas formales del lenguaje de modelado. </a:t>
            </a:r>
          </a:p>
          <a:p>
            <a:r>
              <a:rPr lang="es-ES" dirty="0"/>
              <a:t>• </a:t>
            </a:r>
            <a:r>
              <a:rPr lang="es-ES" b="1" dirty="0"/>
              <a:t>Semántica</a:t>
            </a:r>
            <a:r>
              <a:rPr lang="es-ES" dirty="0"/>
              <a:t>, que se refiere al significado de los elementos. </a:t>
            </a:r>
          </a:p>
          <a:p>
            <a:r>
              <a:rPr lang="es-ES" dirty="0"/>
              <a:t>• </a:t>
            </a:r>
            <a:r>
              <a:rPr lang="es-ES" b="1" dirty="0"/>
              <a:t>Pragmática</a:t>
            </a:r>
            <a:r>
              <a:rPr lang="es-ES" dirty="0"/>
              <a:t>, que indica cómo y para qué se utiliza el modelo en un </a:t>
            </a:r>
          </a:p>
          <a:p>
            <a:r>
              <a:rPr lang="es-ES" dirty="0"/>
              <a:t>contexto real. </a:t>
            </a:r>
          </a:p>
          <a:p>
            <a:r>
              <a:rPr lang="es-ES" dirty="0"/>
              <a:t>Estos niveles aseguran que el modelo sea correcto, comprensible y útil. </a:t>
            </a:r>
          </a:p>
          <a:p>
            <a:r>
              <a:rPr lang="es-ES" b="1" dirty="0"/>
              <a:t>26.5 Transformación de la Información </a:t>
            </a:r>
          </a:p>
          <a:p>
            <a:r>
              <a:rPr lang="es-ES" dirty="0"/>
              <a:t>Durante el proceso de modelado, la información pasa por varias </a:t>
            </a:r>
          </a:p>
          <a:p>
            <a:r>
              <a:rPr lang="es-ES" dirty="0"/>
              <a:t>transformaciones, en las cuales pueden producirse pérdidas o distorsiones: </a:t>
            </a:r>
          </a:p>
          <a:p>
            <a:r>
              <a:rPr lang="es-ES" dirty="0"/>
              <a:t>1. De </a:t>
            </a:r>
            <a:r>
              <a:rPr lang="es-ES" b="1" dirty="0"/>
              <a:t>la realidad a la mente</a:t>
            </a:r>
            <a:r>
              <a:rPr lang="es-ES" dirty="0"/>
              <a:t>, mediante la percepción. </a:t>
            </a:r>
          </a:p>
          <a:p>
            <a:r>
              <a:rPr lang="es-ES" dirty="0"/>
              <a:t>2. De la </a:t>
            </a:r>
            <a:r>
              <a:rPr lang="es-ES" b="1" dirty="0"/>
              <a:t>mente al modelo</a:t>
            </a:r>
            <a:r>
              <a:rPr lang="es-ES" dirty="0"/>
              <a:t>, mediante la representación. </a:t>
            </a:r>
          </a:p>
          <a:p>
            <a:r>
              <a:rPr lang="es-ES" dirty="0"/>
              <a:t>3. Del </a:t>
            </a:r>
            <a:r>
              <a:rPr lang="es-ES" b="1" dirty="0"/>
              <a:t>modelo nuevamente a la mente</a:t>
            </a:r>
            <a:r>
              <a:rPr lang="es-ES" dirty="0"/>
              <a:t>, mediante la interpretación. </a:t>
            </a:r>
          </a:p>
          <a:p>
            <a:r>
              <a:rPr lang="es-ES" dirty="0"/>
              <a:t>Por ello, es importante validar constantemente los modelos con los interesados. </a:t>
            </a:r>
          </a:p>
          <a:p>
            <a:r>
              <a:rPr lang="es-ES" b="1" dirty="0"/>
              <a:t>26.6 Lenguajes y </a:t>
            </a:r>
            <a:r>
              <a:rPr lang="es-ES" b="1" dirty="0" err="1"/>
              <a:t>Metamodelado</a:t>
            </a:r>
            <a:r>
              <a:rPr lang="es-ES" b="1" dirty="0"/>
              <a:t> </a:t>
            </a:r>
          </a:p>
          <a:p>
            <a:r>
              <a:rPr lang="es-ES" dirty="0"/>
              <a:t>Los lenguajes de modelado poseen: </a:t>
            </a:r>
          </a:p>
          <a:p>
            <a:r>
              <a:rPr lang="es-ES" dirty="0"/>
              <a:t>• </a:t>
            </a:r>
            <a:r>
              <a:rPr lang="es-ES" b="1" dirty="0"/>
              <a:t>Sintaxis abstracta</a:t>
            </a:r>
            <a:r>
              <a:rPr lang="es-ES" dirty="0"/>
              <a:t>, que define la estructura del lenguaje. </a:t>
            </a:r>
          </a:p>
          <a:p>
            <a:r>
              <a:rPr lang="es-ES" dirty="0"/>
              <a:t>• </a:t>
            </a:r>
            <a:r>
              <a:rPr lang="es-ES" b="1" dirty="0"/>
              <a:t>Sintaxis concreta</a:t>
            </a:r>
            <a:r>
              <a:rPr lang="es-ES" dirty="0"/>
              <a:t>, que define cómo se representa visualmente. </a:t>
            </a:r>
          </a:p>
          <a:p>
            <a:r>
              <a:rPr lang="es-ES" dirty="0"/>
              <a:t>El </a:t>
            </a:r>
            <a:r>
              <a:rPr lang="es-ES" dirty="0" err="1"/>
              <a:t>metamodelado</a:t>
            </a:r>
            <a:r>
              <a:rPr lang="es-ES" dirty="0"/>
              <a:t> organiza los modelos en una jerarquía de cuatro niveles: </a:t>
            </a:r>
          </a:p>
          <a:p>
            <a:r>
              <a:rPr lang="es-ES" dirty="0"/>
              <a:t>• </a:t>
            </a:r>
            <a:r>
              <a:rPr lang="es-ES" b="1" dirty="0"/>
              <a:t>M0</a:t>
            </a:r>
            <a:r>
              <a:rPr lang="es-ES" dirty="0"/>
              <a:t>: La realidad. </a:t>
            </a:r>
          </a:p>
          <a:p>
            <a:r>
              <a:rPr lang="es-ES" dirty="0"/>
              <a:t>• </a:t>
            </a:r>
            <a:r>
              <a:rPr lang="es-ES" b="1" dirty="0"/>
              <a:t>M1</a:t>
            </a:r>
            <a:r>
              <a:rPr lang="es-ES" dirty="0"/>
              <a:t>: El modelo del sistema. </a:t>
            </a:r>
          </a:p>
          <a:p>
            <a:r>
              <a:rPr lang="es-ES" dirty="0"/>
              <a:t>• </a:t>
            </a:r>
            <a:r>
              <a:rPr lang="es-ES" b="1" dirty="0"/>
              <a:t>M2</a:t>
            </a:r>
            <a:r>
              <a:rPr lang="es-ES" dirty="0"/>
              <a:t>: El metamodelo. </a:t>
            </a:r>
          </a:p>
          <a:p>
            <a:r>
              <a:rPr lang="es-ES" dirty="0"/>
              <a:t>• </a:t>
            </a:r>
            <a:r>
              <a:rPr lang="es-ES" b="1" dirty="0"/>
              <a:t>M3</a:t>
            </a:r>
            <a:r>
              <a:rPr lang="es-ES" dirty="0"/>
              <a:t>: El meta-meta-modelo, como MOF.</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44</a:t>
            </a:fld>
            <a:endParaRPr lang="es-EC"/>
          </a:p>
        </p:txBody>
      </p:sp>
    </p:spTree>
    <p:extLst>
      <p:ext uri="{BB962C8B-B14F-4D97-AF65-F5344CB8AC3E}">
        <p14:creationId xmlns:p14="http://schemas.microsoft.com/office/powerpoint/2010/main" val="18970043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Capítulo 27: Combinación de Documentación Basada en Modelos y Textual </a:t>
            </a:r>
          </a:p>
          <a:p>
            <a:r>
              <a:rPr lang="es-ES" dirty="0"/>
              <a:t>En la práctica, no basta con usar solo modelos gráficos o solo texto. Por ello, se </a:t>
            </a:r>
          </a:p>
          <a:p>
            <a:r>
              <a:rPr lang="es-ES" dirty="0"/>
              <a:t>propone una combinación de ambos enfoques. </a:t>
            </a:r>
          </a:p>
          <a:p>
            <a:r>
              <a:rPr lang="es-ES" b="1" dirty="0"/>
              <a:t>27.1 Anotaciones </a:t>
            </a:r>
          </a:p>
          <a:p>
            <a:r>
              <a:rPr lang="es-ES" dirty="0"/>
              <a:t>Las anotaciones permiten agregar texto a los modelos gráficos para explicar </a:t>
            </a:r>
          </a:p>
          <a:p>
            <a:r>
              <a:rPr lang="es-ES" dirty="0"/>
              <a:t>detalles, contexto o estados del proceso, facilitando la comprensión del modelo. </a:t>
            </a:r>
          </a:p>
          <a:p>
            <a:r>
              <a:rPr lang="es-ES" b="1" dirty="0"/>
              <a:t>27.2 Interrelación y Trazabilidad </a:t>
            </a:r>
          </a:p>
          <a:p>
            <a:r>
              <a:rPr lang="es-ES" dirty="0"/>
              <a:t>La trazabilidad conecta los elementos del modelo con documentos textuales y </a:t>
            </a:r>
          </a:p>
          <a:p>
            <a:r>
              <a:rPr lang="es-ES" dirty="0"/>
              <a:t>requisitos, permitiendo: </a:t>
            </a:r>
          </a:p>
          <a:p>
            <a:r>
              <a:rPr lang="es-ES" dirty="0"/>
              <a:t>• Gestionar cambios. </a:t>
            </a:r>
          </a:p>
          <a:p>
            <a:r>
              <a:rPr lang="es-ES" dirty="0"/>
              <a:t>• Validar requisitos. </a:t>
            </a:r>
          </a:p>
          <a:p>
            <a:r>
              <a:rPr lang="es-ES" dirty="0"/>
              <a:t>• Mantener coherencia en el sistema.</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46</a:t>
            </a:fld>
            <a:endParaRPr lang="es-EC"/>
          </a:p>
        </p:txBody>
      </p:sp>
    </p:spTree>
    <p:extLst>
      <p:ext uri="{BB962C8B-B14F-4D97-AF65-F5344CB8AC3E}">
        <p14:creationId xmlns:p14="http://schemas.microsoft.com/office/powerpoint/2010/main" val="3121667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28. Definición y Objetivos de la Resolución de Conflictos </a:t>
            </a:r>
          </a:p>
          <a:p>
            <a:r>
              <a:rPr lang="es-ES" dirty="0"/>
              <a:t>En la Ingeniería de Requisitos, los conflictos son situaciones comunes debido a </a:t>
            </a:r>
          </a:p>
          <a:p>
            <a:r>
              <a:rPr lang="es-ES" dirty="0"/>
              <a:t>que participan diversos interesados, cada uno con necesidades, expectativas y </a:t>
            </a:r>
          </a:p>
          <a:p>
            <a:r>
              <a:rPr lang="es-ES" dirty="0"/>
              <a:t>puntos de vista diferentes. Estos conflictos aparecen cuando dichas necesidades </a:t>
            </a:r>
          </a:p>
          <a:p>
            <a:r>
              <a:rPr lang="es-ES" dirty="0"/>
              <a:t>resultan incompatibles, contradictorias o difíciles de satisfacer al mismo </a:t>
            </a:r>
          </a:p>
          <a:p>
            <a:r>
              <a:rPr lang="es-ES" dirty="0"/>
              <a:t>tiempo. </a:t>
            </a:r>
          </a:p>
          <a:p>
            <a:r>
              <a:rPr lang="es-ES" b="1" dirty="0"/>
              <a:t>28.1 Objetivos </a:t>
            </a:r>
          </a:p>
          <a:p>
            <a:r>
              <a:rPr lang="es-ES" dirty="0"/>
              <a:t>El objetivo principal de la resolución de conflictos es lograr el acuerdo entre las </a:t>
            </a:r>
          </a:p>
          <a:p>
            <a:r>
              <a:rPr lang="es-ES" dirty="0"/>
              <a:t>partes interesadas, de manera que el sistema final sea aceptado por todos. No </a:t>
            </a:r>
          </a:p>
          <a:p>
            <a:r>
              <a:rPr lang="es-ES" dirty="0"/>
              <a:t>se busca imponer una solución, sino encontrar un equilibrio que permita </a:t>
            </a:r>
          </a:p>
          <a:p>
            <a:r>
              <a:rPr lang="es-ES" dirty="0"/>
              <a:t>satisfacer, en la mayor medida posible, los intereses de cada actor involucrado. </a:t>
            </a:r>
          </a:p>
          <a:p>
            <a:r>
              <a:rPr lang="es-ES" dirty="0"/>
              <a:t>Una correcta gestión de conflictos contribuye a reducir riesgos, retrabajos y </a:t>
            </a:r>
          </a:p>
          <a:p>
            <a:r>
              <a:rPr lang="es-ES" dirty="0"/>
              <a:t>rechazos del sistema. </a:t>
            </a:r>
          </a:p>
          <a:p>
            <a:r>
              <a:rPr lang="es-ES" b="1" dirty="0"/>
              <a:t>28.2 Definición: Actividades de la Resolución de Conflictos </a:t>
            </a:r>
          </a:p>
          <a:p>
            <a:r>
              <a:rPr lang="es-ES" dirty="0"/>
              <a:t>La resolución de conflictos se desarrolla a través de un conjunto de actividades </a:t>
            </a:r>
          </a:p>
          <a:p>
            <a:r>
              <a:rPr lang="es-ES" dirty="0"/>
              <a:t>estructuradas: </a:t>
            </a:r>
          </a:p>
          <a:p>
            <a:r>
              <a:rPr lang="es-ES" b="1" dirty="0"/>
              <a:t>1. Identificación </a:t>
            </a:r>
          </a:p>
          <a:p>
            <a:r>
              <a:rPr lang="es-ES" dirty="0"/>
              <a:t>Consiste en detectar conflictos que pueden ser explícitos, cuando las </a:t>
            </a:r>
          </a:p>
          <a:p>
            <a:r>
              <a:rPr lang="es-ES" dirty="0"/>
              <a:t>partes expresan claramente su desacuerdo, o ocultos, cuando el conflicto </a:t>
            </a:r>
          </a:p>
          <a:p>
            <a:r>
              <a:rPr lang="es-ES" dirty="0"/>
              <a:t>no se manifiesta directamente pero afecta el proceso de definición de </a:t>
            </a:r>
          </a:p>
          <a:p>
            <a:r>
              <a:rPr lang="es-ES" dirty="0"/>
              <a:t>requisitos. </a:t>
            </a:r>
          </a:p>
          <a:p>
            <a:r>
              <a:rPr lang="es-ES" b="1" dirty="0"/>
              <a:t>2. Análisis </a:t>
            </a:r>
          </a:p>
          <a:p>
            <a:r>
              <a:rPr lang="es-ES" dirty="0"/>
              <a:t>En esta etapa se estudian las causas del conflicto, los factores </a:t>
            </a:r>
          </a:p>
          <a:p>
            <a:r>
              <a:rPr lang="es-ES" dirty="0"/>
              <a:t>involucrados y las posiciones de cada parte interesada. El objetivo es </a:t>
            </a:r>
          </a:p>
          <a:p>
            <a:r>
              <a:rPr lang="es-ES" dirty="0"/>
              <a:t>comprender el origen real del problema y no solo sus síntomas. </a:t>
            </a:r>
          </a:p>
          <a:p>
            <a:r>
              <a:rPr lang="es-ES" b="1" dirty="0"/>
              <a:t>3. Resolución </a:t>
            </a:r>
          </a:p>
          <a:p>
            <a:r>
              <a:rPr lang="es-ES" dirty="0"/>
              <a:t>Se aplican diferentes estrategias para resolver el conflicto, como la </a:t>
            </a:r>
          </a:p>
          <a:p>
            <a:r>
              <a:rPr lang="es-ES" dirty="0"/>
              <a:t>negociación, la solución creativa o la decisión. La elección de la estrategia </a:t>
            </a:r>
          </a:p>
          <a:p>
            <a:r>
              <a:rPr lang="es-ES" dirty="0"/>
              <a:t>depende del tipo de conflicto y del contexto del proyecto. </a:t>
            </a:r>
          </a:p>
          <a:p>
            <a:r>
              <a:rPr lang="es-ES" b="1" dirty="0"/>
              <a:t>4. Documentación </a:t>
            </a:r>
          </a:p>
          <a:p>
            <a:r>
              <a:rPr lang="es-ES" dirty="0"/>
              <a:t>Finalmente, se registra el conflicto identificado, las posiciones de las </a:t>
            </a:r>
          </a:p>
          <a:p>
            <a:r>
              <a:rPr lang="es-ES" dirty="0"/>
              <a:t>partes, la solución adoptada y el resultado obtenido. Esta documentación </a:t>
            </a:r>
          </a:p>
          <a:p>
            <a:r>
              <a:rPr lang="es-ES" dirty="0"/>
              <a:t>es importante para la trazabilidad y para evitar que el conflicto reaparezca </a:t>
            </a:r>
          </a:p>
          <a:p>
            <a:r>
              <a:rPr lang="es-ES" dirty="0"/>
              <a:t>en el futuro.</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48</a:t>
            </a:fld>
            <a:endParaRPr lang="es-EC"/>
          </a:p>
        </p:txBody>
      </p:sp>
    </p:spTree>
    <p:extLst>
      <p:ext uri="{BB962C8B-B14F-4D97-AF65-F5344CB8AC3E}">
        <p14:creationId xmlns:p14="http://schemas.microsoft.com/office/powerpoint/2010/main" val="1943410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C" sz="1200" kern="1200" dirty="0">
                <a:solidFill>
                  <a:schemeClr val="tx1"/>
                </a:solidFill>
                <a:effectLst/>
                <a:latin typeface="+mn-lt"/>
                <a:ea typeface="+mn-ea"/>
                <a:cs typeface="+mn-cs"/>
              </a:rPr>
              <a:t>El </a:t>
            </a:r>
            <a:r>
              <a:rPr lang="es-EC" sz="1200" b="1" kern="1200" dirty="0">
                <a:solidFill>
                  <a:schemeClr val="tx1"/>
                </a:solidFill>
                <a:effectLst/>
                <a:latin typeface="+mn-lt"/>
                <a:ea typeface="+mn-ea"/>
                <a:cs typeface="+mn-cs"/>
              </a:rPr>
              <a:t>objetivo base </a:t>
            </a:r>
            <a:r>
              <a:rPr lang="es-EC" sz="1200" kern="1200" dirty="0">
                <a:solidFill>
                  <a:schemeClr val="tx1"/>
                </a:solidFill>
                <a:effectLst/>
                <a:latin typeface="+mn-lt"/>
                <a:ea typeface="+mn-ea"/>
                <a:cs typeface="+mn-cs"/>
              </a:rPr>
              <a:t>de la elicitación es progresar en la dimensión de contenido, definiendo requisitos funcionales, requisitos de calidad y restricciones del sistema.</a:t>
            </a:r>
          </a:p>
          <a:p>
            <a:r>
              <a:rPr lang="es-MX" dirty="0"/>
              <a:t>El libro resume esto en tres </a:t>
            </a:r>
            <a:r>
              <a:rPr lang="es-MX" dirty="0" err="1"/>
              <a:t>sub-objetivos</a:t>
            </a:r>
            <a:r>
              <a:rPr lang="es-MX" dirty="0"/>
              <a:t> clave: </a:t>
            </a:r>
          </a:p>
          <a:p>
            <a:pPr lvl="0"/>
            <a:r>
              <a:rPr lang="es-EC" sz="1200" b="1" kern="1200" dirty="0">
                <a:solidFill>
                  <a:schemeClr val="tx1"/>
                </a:solidFill>
                <a:effectLst/>
                <a:latin typeface="+mn-lt"/>
                <a:ea typeface="+mn-ea"/>
                <a:cs typeface="+mn-cs"/>
              </a:rPr>
              <a:t>1. Identificar y seleccionar fuentes de requisitos relevantes:</a:t>
            </a:r>
            <a:r>
              <a:rPr lang="es-EC" sz="1200" kern="1200" dirty="0">
                <a:solidFill>
                  <a:schemeClr val="tx1"/>
                </a:solidFill>
                <a:effectLst/>
                <a:latin typeface="+mn-lt"/>
                <a:ea typeface="+mn-ea"/>
                <a:cs typeface="+mn-cs"/>
              </a:rPr>
              <a:t> Determinar de dónde provendrá la información necesaria.</a:t>
            </a:r>
          </a:p>
          <a:p>
            <a:pPr lvl="0"/>
            <a:r>
              <a:rPr lang="es-EC" sz="1200" b="1" kern="1200" dirty="0">
                <a:solidFill>
                  <a:schemeClr val="tx1"/>
                </a:solidFill>
                <a:effectLst/>
                <a:latin typeface="+mn-lt"/>
                <a:ea typeface="+mn-ea"/>
                <a:cs typeface="+mn-cs"/>
              </a:rPr>
              <a:t>2. </a:t>
            </a:r>
            <a:r>
              <a:rPr lang="es-EC" sz="1200" b="1" kern="1200" dirty="0" err="1">
                <a:solidFill>
                  <a:schemeClr val="tx1"/>
                </a:solidFill>
                <a:effectLst/>
                <a:latin typeface="+mn-lt"/>
                <a:ea typeface="+mn-ea"/>
                <a:cs typeface="+mn-cs"/>
              </a:rPr>
              <a:t>Elicitar</a:t>
            </a:r>
            <a:r>
              <a:rPr lang="es-EC" sz="1200" b="1" kern="1200" dirty="0">
                <a:solidFill>
                  <a:schemeClr val="tx1"/>
                </a:solidFill>
                <a:effectLst/>
                <a:latin typeface="+mn-lt"/>
                <a:ea typeface="+mn-ea"/>
                <a:cs typeface="+mn-cs"/>
              </a:rPr>
              <a:t> requisitos existentes e información de contexto:</a:t>
            </a:r>
            <a:r>
              <a:rPr lang="es-EC" sz="1200" kern="1200" dirty="0">
                <a:solidFill>
                  <a:schemeClr val="tx1"/>
                </a:solidFill>
                <a:effectLst/>
                <a:latin typeface="+mn-lt"/>
                <a:ea typeface="+mn-ea"/>
                <a:cs typeface="+mn-cs"/>
              </a:rPr>
              <a:t> Extraer información ya conocida sobre necesidades y contexto operacional.</a:t>
            </a:r>
          </a:p>
          <a:p>
            <a:pPr lvl="0"/>
            <a:r>
              <a:rPr lang="es-EC" sz="1200" b="1" kern="1200" dirty="0">
                <a:solidFill>
                  <a:schemeClr val="tx1"/>
                </a:solidFill>
                <a:effectLst/>
                <a:latin typeface="+mn-lt"/>
                <a:ea typeface="+mn-ea"/>
                <a:cs typeface="+mn-cs"/>
              </a:rPr>
              <a:t>3. Desarrollar requisitos nuevos e innovadores:</a:t>
            </a:r>
            <a:r>
              <a:rPr lang="es-EC" sz="1200" kern="1200" dirty="0">
                <a:solidFill>
                  <a:schemeClr val="tx1"/>
                </a:solidFill>
                <a:effectLst/>
                <a:latin typeface="+mn-lt"/>
                <a:ea typeface="+mn-ea"/>
                <a:cs typeface="+mn-cs"/>
              </a:rPr>
              <a:t> Crear requisitos que no existían previamente, aplicando creatividad y visión estratégica.</a:t>
            </a:r>
          </a:p>
          <a:p>
            <a:pPr lvl="0"/>
            <a:endParaRPr lang="es-EC" sz="1200" kern="1200" dirty="0">
              <a:solidFill>
                <a:schemeClr val="tx1"/>
              </a:solidFill>
              <a:effectLst/>
              <a:latin typeface="+mn-lt"/>
              <a:ea typeface="+mn-ea"/>
              <a:cs typeface="+mn-cs"/>
            </a:endParaRPr>
          </a:p>
          <a:p>
            <a:r>
              <a:rPr lang="es-MX" dirty="0"/>
              <a:t>Estos tres puntos son fundamentales porque van a estructurar el resto del capítulo.</a:t>
            </a:r>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6</a:t>
            </a:fld>
            <a:endParaRPr lang="es-EC"/>
          </a:p>
        </p:txBody>
      </p:sp>
    </p:spTree>
    <p:extLst>
      <p:ext uri="{BB962C8B-B14F-4D97-AF65-F5344CB8AC3E}">
        <p14:creationId xmlns:p14="http://schemas.microsoft.com/office/powerpoint/2010/main" val="29178508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28.3 Resultados de la Resolución de Conflictos </a:t>
            </a:r>
          </a:p>
          <a:p>
            <a:r>
              <a:rPr lang="es-ES" dirty="0"/>
              <a:t>En la negociación de requisitos pueden darse tres tipos de resultados: </a:t>
            </a:r>
          </a:p>
          <a:p>
            <a:r>
              <a:rPr lang="es-ES" b="1" dirty="0"/>
              <a:t>• Ganar–Ganar </a:t>
            </a:r>
          </a:p>
          <a:p>
            <a:r>
              <a:rPr lang="es-ES" dirty="0"/>
              <a:t>Es el resultado ideal, donde todas las partes logran satisfacer sus </a:t>
            </a:r>
          </a:p>
          <a:p>
            <a:r>
              <a:rPr lang="es-ES" dirty="0"/>
              <a:t>necesidades principales. Este enfoque promueve la cooperación y mejora </a:t>
            </a:r>
          </a:p>
          <a:p>
            <a:r>
              <a:rPr lang="es-ES" dirty="0"/>
              <a:t>la aceptación del sistema. </a:t>
            </a:r>
          </a:p>
          <a:p>
            <a:r>
              <a:rPr lang="es-ES" b="1" dirty="0"/>
              <a:t>• Ganar–Perder </a:t>
            </a:r>
          </a:p>
          <a:p>
            <a:r>
              <a:rPr lang="es-ES" dirty="0"/>
              <a:t>Una de las partes consigue sus objetivos a costa de otra. Este resultado es </a:t>
            </a:r>
          </a:p>
          <a:p>
            <a:r>
              <a:rPr lang="es-ES" dirty="0"/>
              <a:t>común cuando se utiliza la estrategia de decisión, y puede generar </a:t>
            </a:r>
          </a:p>
          <a:p>
            <a:r>
              <a:rPr lang="es-ES" dirty="0"/>
              <a:t>insatisfacción a largo plazo. </a:t>
            </a:r>
          </a:p>
          <a:p>
            <a:r>
              <a:rPr lang="es-ES" b="1" dirty="0"/>
              <a:t>• Perder–Perder </a:t>
            </a:r>
          </a:p>
          <a:p>
            <a:r>
              <a:rPr lang="es-ES" dirty="0"/>
              <a:t>Ninguna de las partes logra cumplir sus objetivos, lo que suele afectar </a:t>
            </a:r>
          </a:p>
          <a:p>
            <a:r>
              <a:rPr lang="es-ES" dirty="0"/>
              <a:t>negativamente el proyecto y la relación entre los interesados. </a:t>
            </a:r>
          </a:p>
          <a:p>
            <a:r>
              <a:rPr lang="es-ES" b="1" dirty="0"/>
              <a:t>28.4 Beneficios de la Resolución de Conflictos </a:t>
            </a:r>
          </a:p>
          <a:p>
            <a:r>
              <a:rPr lang="es-ES" dirty="0"/>
              <a:t>La correcta gestión de conflictos ofrece importantes beneficios: </a:t>
            </a:r>
          </a:p>
          <a:p>
            <a:r>
              <a:rPr lang="es-ES" b="1" dirty="0"/>
              <a:t>• Resolución a nivel de objetivos </a:t>
            </a:r>
          </a:p>
          <a:p>
            <a:r>
              <a:rPr lang="es-ES" dirty="0"/>
              <a:t>Es preferible resolver los conflictos en las metas generales (</a:t>
            </a:r>
            <a:r>
              <a:rPr lang="es-ES" dirty="0" err="1"/>
              <a:t>goals</a:t>
            </a:r>
            <a:r>
              <a:rPr lang="es-ES" dirty="0"/>
              <a:t>) antes de </a:t>
            </a:r>
          </a:p>
          <a:p>
            <a:r>
              <a:rPr lang="es-ES" dirty="0"/>
              <a:t>definir requisitos detallados, ya que los problemas son más fáciles de </a:t>
            </a:r>
          </a:p>
          <a:p>
            <a:r>
              <a:rPr lang="es-ES" dirty="0"/>
              <a:t>manejar en etapas tempranas. </a:t>
            </a:r>
          </a:p>
          <a:p>
            <a:r>
              <a:rPr lang="es-ES" b="1" dirty="0"/>
              <a:t>• Uso de escenarios </a:t>
            </a:r>
          </a:p>
          <a:p>
            <a:r>
              <a:rPr lang="es-ES" dirty="0"/>
              <a:t>Los escenarios permiten representar situaciones concretas que ayudan a </a:t>
            </a:r>
          </a:p>
          <a:p>
            <a:r>
              <a:rPr lang="es-ES" dirty="0"/>
              <a:t>clarificar el conflicto, facilitando el entendimiento entre las partes y la </a:t>
            </a:r>
          </a:p>
          <a:p>
            <a:r>
              <a:rPr lang="es-ES" dirty="0"/>
              <a:t>búsqueda de soluciones adecuadas.</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49</a:t>
            </a:fld>
            <a:endParaRPr lang="es-EC"/>
          </a:p>
        </p:txBody>
      </p:sp>
    </p:spTree>
    <p:extLst>
      <p:ext uri="{BB962C8B-B14F-4D97-AF65-F5344CB8AC3E}">
        <p14:creationId xmlns:p14="http://schemas.microsoft.com/office/powerpoint/2010/main" val="28072150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29. Conflictos: Causas y Tipos </a:t>
            </a:r>
          </a:p>
          <a:p>
            <a:r>
              <a:rPr lang="es-ES" b="1" dirty="0"/>
              <a:t>29.1 Causas de los Conflictos </a:t>
            </a:r>
          </a:p>
          <a:p>
            <a:r>
              <a:rPr lang="es-ES" dirty="0"/>
              <a:t>Los conflictos pueden originarse por diversas razones, entre las que se destacan: </a:t>
            </a:r>
          </a:p>
          <a:p>
            <a:r>
              <a:rPr lang="es-ES" b="1" dirty="0"/>
              <a:t>1. Historia y relaciones previas</a:t>
            </a:r>
            <a:r>
              <a:rPr lang="es-ES" dirty="0"/>
              <a:t>, que influyen en la confianza entre las </a:t>
            </a:r>
          </a:p>
          <a:p>
            <a:r>
              <a:rPr lang="es-ES" dirty="0"/>
              <a:t>partes. </a:t>
            </a:r>
          </a:p>
          <a:p>
            <a:r>
              <a:rPr lang="es-ES" b="1" dirty="0"/>
              <a:t>2. Emociones</a:t>
            </a:r>
            <a:r>
              <a:rPr lang="es-ES" dirty="0"/>
              <a:t>, como frustración o estrés. </a:t>
            </a:r>
          </a:p>
          <a:p>
            <a:r>
              <a:rPr lang="es-ES" b="1" dirty="0"/>
              <a:t>3. Información</a:t>
            </a:r>
            <a:r>
              <a:rPr lang="es-ES" dirty="0"/>
              <a:t>, ya sea por falta, exceso o mala interpretación. </a:t>
            </a:r>
          </a:p>
          <a:p>
            <a:r>
              <a:rPr lang="es-ES" b="1" dirty="0"/>
              <a:t>4. Comunicación</a:t>
            </a:r>
            <a:r>
              <a:rPr lang="es-ES" dirty="0"/>
              <a:t>, cuando existen malentendidos o mensajes poco claros. </a:t>
            </a:r>
          </a:p>
          <a:p>
            <a:r>
              <a:rPr lang="es-ES" b="1" dirty="0"/>
              <a:t>5. Poder</a:t>
            </a:r>
            <a:r>
              <a:rPr lang="es-ES" dirty="0"/>
              <a:t>, debido a desequilibrios jerárquicos. </a:t>
            </a:r>
          </a:p>
          <a:p>
            <a:r>
              <a:rPr lang="es-ES" b="1" dirty="0"/>
              <a:t>6. Factores estructurales</a:t>
            </a:r>
            <a:r>
              <a:rPr lang="es-ES" dirty="0"/>
              <a:t>, como normas externas o restricciones </a:t>
            </a:r>
          </a:p>
          <a:p>
            <a:r>
              <a:rPr lang="es-ES" dirty="0"/>
              <a:t>organizacionales. </a:t>
            </a:r>
          </a:p>
          <a:p>
            <a:r>
              <a:rPr lang="es-ES" b="1" dirty="0"/>
              <a:t>7. Creencias y valores</a:t>
            </a:r>
            <a:r>
              <a:rPr lang="es-ES" dirty="0"/>
              <a:t>, que pueden ser incompatibles entre los interesados. </a:t>
            </a:r>
          </a:p>
          <a:p>
            <a:r>
              <a:rPr lang="es-ES" b="1" dirty="0"/>
              <a:t>29.2 Tipos de Conflictos </a:t>
            </a:r>
          </a:p>
          <a:p>
            <a:r>
              <a:rPr lang="es-ES" dirty="0"/>
              <a:t>Los conflictos se clasifican según su naturaleza: </a:t>
            </a:r>
          </a:p>
          <a:p>
            <a:r>
              <a:rPr lang="es-ES" dirty="0"/>
              <a:t>• </a:t>
            </a:r>
            <a:r>
              <a:rPr lang="es-ES" b="1" dirty="0"/>
              <a:t>Conflictos de materia</a:t>
            </a:r>
            <a:r>
              <a:rPr lang="es-ES" dirty="0"/>
              <a:t>: Surgen por necesidades fácticas divergentes. </a:t>
            </a:r>
          </a:p>
          <a:p>
            <a:r>
              <a:rPr lang="es-ES" dirty="0"/>
              <a:t>• Conflictos de datos: Se originan por distintas interpretaciones de la </a:t>
            </a:r>
          </a:p>
          <a:p>
            <a:r>
              <a:rPr lang="es-ES" dirty="0"/>
              <a:t>información. </a:t>
            </a:r>
          </a:p>
          <a:p>
            <a:r>
              <a:rPr lang="es-ES" dirty="0"/>
              <a:t>• </a:t>
            </a:r>
            <a:r>
              <a:rPr lang="es-ES" b="1" dirty="0"/>
              <a:t>Conflictos de intereses</a:t>
            </a:r>
            <a:r>
              <a:rPr lang="es-ES" dirty="0"/>
              <a:t>: Relacionados con motivaciones personales. </a:t>
            </a:r>
          </a:p>
          <a:p>
            <a:r>
              <a:rPr lang="es-ES" dirty="0"/>
              <a:t>• </a:t>
            </a:r>
            <a:r>
              <a:rPr lang="es-ES" b="1" dirty="0"/>
              <a:t>Conflictos de valores</a:t>
            </a:r>
            <a:r>
              <a:rPr lang="es-ES" dirty="0"/>
              <a:t>: Basados en principios fundamentales. </a:t>
            </a:r>
          </a:p>
          <a:p>
            <a:r>
              <a:rPr lang="es-ES" b="1" dirty="0"/>
              <a:t>• Conflictos de relación</a:t>
            </a:r>
            <a:r>
              <a:rPr lang="es-ES" dirty="0"/>
              <a:t>: Provienen de problemas interpersonales. </a:t>
            </a:r>
          </a:p>
          <a:p>
            <a:r>
              <a:rPr lang="es-ES" b="1" dirty="0"/>
              <a:t>• Conflictos estructurales</a:t>
            </a:r>
            <a:r>
              <a:rPr lang="es-ES" dirty="0"/>
              <a:t>: Asociados a jerarquías y distribución de poder.</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50</a:t>
            </a:fld>
            <a:endParaRPr lang="es-EC"/>
          </a:p>
        </p:txBody>
      </p:sp>
    </p:spTree>
    <p:extLst>
      <p:ext uri="{BB962C8B-B14F-4D97-AF65-F5344CB8AC3E}">
        <p14:creationId xmlns:p14="http://schemas.microsoft.com/office/powerpoint/2010/main" val="14837619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30. Estrategias de Resolución de Conflictos </a:t>
            </a:r>
          </a:p>
          <a:p>
            <a:r>
              <a:rPr lang="es-ES" b="1" dirty="0"/>
              <a:t>30.1 Negociación </a:t>
            </a:r>
          </a:p>
          <a:p>
            <a:r>
              <a:rPr lang="es-ES" dirty="0"/>
              <a:t>La negociación es un proceso de intercambio de información, argumentos y </a:t>
            </a:r>
          </a:p>
          <a:p>
            <a:r>
              <a:rPr lang="es-ES" dirty="0"/>
              <a:t>opiniones con el fin de alcanzar un acuerdo aceptable para las partes </a:t>
            </a:r>
          </a:p>
          <a:p>
            <a:r>
              <a:rPr lang="es-ES" dirty="0"/>
              <a:t>involucradas. </a:t>
            </a:r>
          </a:p>
          <a:p>
            <a:r>
              <a:rPr lang="es-ES" dirty="0"/>
              <a:t>Puede enfocarse en: </a:t>
            </a:r>
          </a:p>
          <a:p>
            <a:r>
              <a:rPr lang="es-ES" dirty="0"/>
              <a:t>• </a:t>
            </a:r>
            <a:r>
              <a:rPr lang="es-ES" b="1" dirty="0"/>
              <a:t>Relaciones</a:t>
            </a:r>
            <a:r>
              <a:rPr lang="es-ES" dirty="0"/>
              <a:t>, priorizando la mejora de la interacción. </a:t>
            </a:r>
          </a:p>
          <a:p>
            <a:r>
              <a:rPr lang="es-ES" dirty="0"/>
              <a:t>• </a:t>
            </a:r>
            <a:r>
              <a:rPr lang="es-ES" b="1" dirty="0"/>
              <a:t>Posiciones</a:t>
            </a:r>
            <a:r>
              <a:rPr lang="es-ES" dirty="0"/>
              <a:t>, mediante un diálogo estructurado para persuadir a la otra </a:t>
            </a:r>
          </a:p>
          <a:p>
            <a:r>
              <a:rPr lang="es-ES" dirty="0"/>
              <a:t>parte. </a:t>
            </a:r>
          </a:p>
          <a:p>
            <a:r>
              <a:rPr lang="es-ES" b="1" dirty="0"/>
              <a:t>30.2 Solución Creativa </a:t>
            </a:r>
          </a:p>
          <a:p>
            <a:r>
              <a:rPr lang="es-ES" dirty="0"/>
              <a:t>Esta estrategia busca desarrollar de manera colaborativa una solución nueva e </a:t>
            </a:r>
          </a:p>
          <a:p>
            <a:r>
              <a:rPr lang="es-ES" dirty="0"/>
              <a:t>innovadora. Se caracteriza por: </a:t>
            </a:r>
          </a:p>
          <a:p>
            <a:r>
              <a:rPr lang="es-ES" dirty="0"/>
              <a:t>• Asumir recursos ilimitados para fomentar ideas. </a:t>
            </a:r>
          </a:p>
          <a:p>
            <a:r>
              <a:rPr lang="es-ES" dirty="0"/>
              <a:t>• Buscar activamente un resultado Ganar–Ganar. </a:t>
            </a:r>
          </a:p>
          <a:p>
            <a:r>
              <a:rPr lang="es-ES" dirty="0"/>
              <a:t>• Requerir que las partes dejen de lado su solución preferida inicial. </a:t>
            </a:r>
          </a:p>
          <a:p>
            <a:r>
              <a:rPr lang="es-ES" b="1" dirty="0"/>
              <a:t>30.3 Decisión </a:t>
            </a:r>
          </a:p>
          <a:p>
            <a:r>
              <a:rPr lang="es-ES" dirty="0"/>
              <a:t>En esta estrategia, una autoridad como un director o el cliente impone la solución. </a:t>
            </a:r>
          </a:p>
          <a:p>
            <a:r>
              <a:rPr lang="es-ES" dirty="0"/>
              <a:t>• </a:t>
            </a:r>
            <a:r>
              <a:rPr lang="es-ES" b="1" dirty="0"/>
              <a:t>Ventaja</a:t>
            </a:r>
            <a:r>
              <a:rPr lang="es-ES" dirty="0"/>
              <a:t>: Es rápida y eficiente en situaciones urgentes. </a:t>
            </a:r>
          </a:p>
          <a:p>
            <a:r>
              <a:rPr lang="es-ES" dirty="0"/>
              <a:t>• </a:t>
            </a:r>
            <a:r>
              <a:rPr lang="es-ES" b="1" dirty="0"/>
              <a:t>Desventaja</a:t>
            </a:r>
            <a:r>
              <a:rPr lang="es-ES" dirty="0"/>
              <a:t>: Generalmente produce un resultado Ganar–Perder, lo que </a:t>
            </a:r>
          </a:p>
          <a:p>
            <a:r>
              <a:rPr lang="es-ES" dirty="0"/>
              <a:t>puede afectar la aceptación del sistema. </a:t>
            </a:r>
          </a:p>
          <a:p>
            <a:r>
              <a:rPr lang="es-ES" b="1" dirty="0"/>
              <a:t>30.4 Diferenciación </a:t>
            </a:r>
          </a:p>
          <a:p>
            <a:r>
              <a:rPr lang="es-ES" dirty="0"/>
              <a:t>Consiste en crear variantes del producto para satisfacer requisitos </a:t>
            </a:r>
          </a:p>
          <a:p>
            <a:r>
              <a:rPr lang="es-ES" dirty="0"/>
              <a:t>contradictorios. </a:t>
            </a:r>
          </a:p>
          <a:p>
            <a:r>
              <a:rPr lang="es-ES" dirty="0"/>
              <a:t>Por ejemplo, una versión con radar de 1000 m y otra con radar de 500 m. </a:t>
            </a:r>
          </a:p>
          <a:p>
            <a:r>
              <a:rPr lang="es-ES" dirty="0"/>
              <a:t>• </a:t>
            </a:r>
            <a:r>
              <a:rPr lang="es-ES" b="1" dirty="0"/>
              <a:t>Desventaja</a:t>
            </a:r>
            <a:r>
              <a:rPr lang="es-ES" dirty="0"/>
              <a:t>: Implica un alto costo de desarrollo y mantenimiento.</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51</a:t>
            </a:fld>
            <a:endParaRPr lang="es-EC"/>
          </a:p>
        </p:txBody>
      </p:sp>
    </p:spTree>
    <p:extLst>
      <p:ext uri="{BB962C8B-B14F-4D97-AF65-F5344CB8AC3E}">
        <p14:creationId xmlns:p14="http://schemas.microsoft.com/office/powerpoint/2010/main" val="29895385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1" dirty="0"/>
              <a:t>30.5 Idoneidad: Tipos de Conflicto vs. Estrategia </a:t>
            </a:r>
          </a:p>
          <a:p>
            <a:r>
              <a:rPr lang="es-ES" dirty="0"/>
              <a:t>No todas las estrategias son adecuadas para todos los tipos de conflicto. La </a:t>
            </a:r>
          </a:p>
          <a:p>
            <a:r>
              <a:rPr lang="es-ES" dirty="0"/>
              <a:t>idoneidad depende de la naturaleza del problema. </a:t>
            </a:r>
          </a:p>
          <a:p>
            <a:r>
              <a:rPr lang="es-ES" dirty="0"/>
              <a:t>• La </a:t>
            </a:r>
            <a:r>
              <a:rPr lang="es-ES" b="1" dirty="0"/>
              <a:t>negociación</a:t>
            </a:r>
            <a:r>
              <a:rPr lang="es-ES" dirty="0"/>
              <a:t> es muy adecuada para conflictos de materia y datos. </a:t>
            </a:r>
          </a:p>
          <a:p>
            <a:r>
              <a:rPr lang="es-ES" dirty="0"/>
              <a:t>• La </a:t>
            </a:r>
            <a:r>
              <a:rPr lang="es-ES" b="1" dirty="0"/>
              <a:t>solución creativa </a:t>
            </a:r>
            <a:r>
              <a:rPr lang="es-ES" dirty="0"/>
              <a:t>funciona mejor en conflictos de intereses y valores. </a:t>
            </a:r>
          </a:p>
          <a:p>
            <a:r>
              <a:rPr lang="es-ES" dirty="0"/>
              <a:t>• La </a:t>
            </a:r>
            <a:r>
              <a:rPr lang="es-ES" b="1" dirty="0"/>
              <a:t>decisión</a:t>
            </a:r>
            <a:r>
              <a:rPr lang="es-ES" dirty="0"/>
              <a:t> se utiliza cuando se requiere rapidez o autoridad. </a:t>
            </a:r>
          </a:p>
          <a:p>
            <a:r>
              <a:rPr lang="es-ES" dirty="0"/>
              <a:t>• La </a:t>
            </a:r>
            <a:r>
              <a:rPr lang="es-ES" b="1" dirty="0"/>
              <a:t>diferenciación</a:t>
            </a:r>
            <a:r>
              <a:rPr lang="es-ES" dirty="0"/>
              <a:t> es útil cuando los requisitos son incompatibles y no </a:t>
            </a:r>
          </a:p>
          <a:p>
            <a:r>
              <a:rPr lang="es-ES" dirty="0"/>
              <a:t>pueden resolverse de otra forma.</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52</a:t>
            </a:fld>
            <a:endParaRPr lang="es-EC"/>
          </a:p>
        </p:txBody>
      </p:sp>
    </p:spTree>
    <p:extLst>
      <p:ext uri="{BB962C8B-B14F-4D97-AF65-F5344CB8AC3E}">
        <p14:creationId xmlns:p14="http://schemas.microsoft.com/office/powerpoint/2010/main" val="41021103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elicitación, la documentación y la negociación no son actividades aisladas, sino procesos interrelacionados que se desarrollan de forma continua. Su correcta aplicación permite construir software de calidad, alineado con las expectativas de los interesados y capaz de responder eficazmente a los objetivos del proyecto.</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53</a:t>
            </a:fld>
            <a:endParaRPr lang="es-EC"/>
          </a:p>
        </p:txBody>
      </p:sp>
    </p:spTree>
    <p:extLst>
      <p:ext uri="{BB962C8B-B14F-4D97-AF65-F5344CB8AC3E}">
        <p14:creationId xmlns:p14="http://schemas.microsoft.com/office/powerpoint/2010/main" val="5494384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Muchas gracias por su atención.</a:t>
            </a:r>
            <a:endParaRPr lang="es-EC" dirty="0"/>
          </a:p>
        </p:txBody>
      </p:sp>
      <p:sp>
        <p:nvSpPr>
          <p:cNvPr id="4" name="Marcador de número de diapositiva 3"/>
          <p:cNvSpPr>
            <a:spLocks noGrp="1"/>
          </p:cNvSpPr>
          <p:nvPr>
            <p:ph type="sldNum" sz="quarter" idx="5"/>
          </p:nvPr>
        </p:nvSpPr>
        <p:spPr/>
        <p:txBody>
          <a:bodyPr/>
          <a:lstStyle/>
          <a:p>
            <a:fld id="{E9072FF2-1E27-4747-8089-389AB42F35CF}" type="slidenum">
              <a:rPr lang="es-EC" smtClean="0"/>
              <a:t>54</a:t>
            </a:fld>
            <a:endParaRPr lang="es-EC"/>
          </a:p>
        </p:txBody>
      </p:sp>
    </p:spTree>
    <p:extLst>
      <p:ext uri="{BB962C8B-B14F-4D97-AF65-F5344CB8AC3E}">
        <p14:creationId xmlns:p14="http://schemas.microsoft.com/office/powerpoint/2010/main" val="1170496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Para poder </a:t>
            </a:r>
            <a:r>
              <a:rPr lang="es-MX" dirty="0" err="1"/>
              <a:t>elicitar</a:t>
            </a:r>
            <a:r>
              <a:rPr lang="es-MX" dirty="0"/>
              <a:t> bien, lo primero es saber de dónde va a salir la información. Distinguimos </a:t>
            </a:r>
            <a:r>
              <a:rPr lang="es-MX" b="1" dirty="0"/>
              <a:t>cuatro tipos de fuentes de requisitos</a:t>
            </a:r>
            <a:r>
              <a:rPr lang="es-MX" dirty="0"/>
              <a:t>: </a:t>
            </a:r>
          </a:p>
          <a:p>
            <a:pPr marL="228600" indent="-228600">
              <a:buAutoNum type="arabicPeriod"/>
            </a:pPr>
            <a:r>
              <a:rPr lang="es-MX" b="1" dirty="0"/>
              <a:t>Partes Interesadas: </a:t>
            </a:r>
            <a:r>
              <a:rPr lang="es-MX" dirty="0"/>
              <a:t>Personas u organizaciones con interés en el sistema. Ejemplos típicos: clientes, usuarios, desarrolladores, arquitectos. </a:t>
            </a:r>
          </a:p>
          <a:p>
            <a:pPr marL="228600" indent="-228600">
              <a:buAutoNum type="arabicPeriod"/>
            </a:pPr>
            <a:r>
              <a:rPr lang="es-MX" b="1" dirty="0"/>
              <a:t>Documentos: </a:t>
            </a:r>
            <a:r>
              <a:rPr lang="es-MX" dirty="0"/>
              <a:t>Contienen información sobre requisitos potenciales. Diferenciamos tres tipos: </a:t>
            </a:r>
          </a:p>
          <a:p>
            <a:pPr marL="0" indent="0">
              <a:buNone/>
            </a:pPr>
            <a:r>
              <a:rPr lang="es-MX" dirty="0"/>
              <a:t>	- Documentos de vinculación general: leyes, regulaciones, estándares. </a:t>
            </a:r>
          </a:p>
          <a:p>
            <a:pPr marL="0" indent="0">
              <a:buNone/>
            </a:pPr>
            <a:r>
              <a:rPr lang="es-MX" dirty="0"/>
              <a:t>	- Documentos específicos de la organización: guías de desarrollo, estrategias de producto. </a:t>
            </a:r>
          </a:p>
          <a:p>
            <a:pPr marL="0" indent="0">
              <a:buNone/>
            </a:pPr>
            <a:r>
              <a:rPr lang="es-MX" dirty="0"/>
              <a:t>	- Documentos específicos de sistemas: manuales de usuario, documentos de arquitectura, especificaciones. </a:t>
            </a:r>
          </a:p>
          <a:p>
            <a:pPr marL="228600" indent="-228600">
              <a:buAutoNum type="arabicPeriod" startAt="3"/>
            </a:pPr>
            <a:r>
              <a:rPr lang="es-MX" b="1" dirty="0"/>
              <a:t>Sistemas Existentes: </a:t>
            </a:r>
            <a:r>
              <a:rPr lang="es-MX" dirty="0"/>
              <a:t>Analizamos sistemas heredados o predecesores con propósito similar, sistemas de competencia para no perder requisitos importantes, y sistemas de otros dominios que pueden aportar innovaciones. </a:t>
            </a:r>
          </a:p>
          <a:p>
            <a:pPr marL="228600" indent="-228600">
              <a:buAutoNum type="arabicPeriod" startAt="3"/>
            </a:pPr>
            <a:r>
              <a:rPr lang="es-MX" b="1" dirty="0"/>
              <a:t>Datos: </a:t>
            </a:r>
            <a:r>
              <a:rPr lang="es-MX" dirty="0"/>
              <a:t>Foros de usuarios, registros de errores, logs de ejecución. Con técnicas de análisis de datos o machine </a:t>
            </a:r>
            <a:r>
              <a:rPr lang="es-MX" dirty="0" err="1"/>
              <a:t>learning</a:t>
            </a:r>
            <a:r>
              <a:rPr lang="es-MX" dirty="0"/>
              <a:t> se pueden minar requisitos y problemas recurrentes. </a:t>
            </a:r>
          </a:p>
          <a:p>
            <a:pPr marL="228600" indent="-228600">
              <a:buAutoNum type="arabicPeriod" startAt="3"/>
            </a:pPr>
            <a:endParaRPr lang="es-MX" dirty="0"/>
          </a:p>
          <a:p>
            <a:pPr marL="0" indent="0">
              <a:buNone/>
            </a:pPr>
            <a:r>
              <a:rPr lang="es-MX" b="1" dirty="0"/>
              <a:t>Priorización - Prueba de los 100 dólares </a:t>
            </a:r>
          </a:p>
          <a:p>
            <a:pPr marL="0" indent="0">
              <a:buNone/>
            </a:pPr>
            <a:r>
              <a:rPr lang="es-MX" dirty="0"/>
              <a:t>En la práctica hay limitaciones de tiempo y recursos. Usamos la Prueba de los 100 dólares: cada </a:t>
            </a:r>
            <a:r>
              <a:rPr lang="es-MX" dirty="0" err="1"/>
              <a:t>stakeholder</a:t>
            </a:r>
            <a:r>
              <a:rPr lang="es-MX" dirty="0"/>
              <a:t> recibe 100 puntos y los reparte entre las fuentes que considera más relevantes. Se calculan promedios y se ordenan desde las más importantes</a:t>
            </a:r>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7</a:t>
            </a:fld>
            <a:endParaRPr lang="es-EC"/>
          </a:p>
        </p:txBody>
      </p:sp>
    </p:spTree>
    <p:extLst>
      <p:ext uri="{BB962C8B-B14F-4D97-AF65-F5344CB8AC3E}">
        <p14:creationId xmlns:p14="http://schemas.microsoft.com/office/powerpoint/2010/main" val="65874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Los </a:t>
            </a:r>
            <a:r>
              <a:rPr lang="es-MX" b="1" dirty="0"/>
              <a:t>objetivos</a:t>
            </a:r>
            <a:r>
              <a:rPr lang="es-MX" dirty="0"/>
              <a:t> y </a:t>
            </a:r>
            <a:r>
              <a:rPr lang="es-MX" b="1" dirty="0"/>
              <a:t>escenarios</a:t>
            </a:r>
            <a:r>
              <a:rPr lang="es-MX" dirty="0"/>
              <a:t> son herramientas clave que apoyan la elicitación. </a:t>
            </a:r>
          </a:p>
          <a:p>
            <a:r>
              <a:rPr lang="es-MX" b="1" dirty="0"/>
              <a:t>Objetivos (</a:t>
            </a:r>
            <a:r>
              <a:rPr lang="es-MX" b="1" dirty="0" err="1"/>
              <a:t>Goals</a:t>
            </a:r>
            <a:r>
              <a:rPr lang="es-MX" b="1" dirty="0"/>
              <a:t>): </a:t>
            </a:r>
            <a:r>
              <a:rPr lang="es-MX" dirty="0"/>
              <a:t>Representan el </a:t>
            </a:r>
            <a:r>
              <a:rPr lang="es-MX" b="1" dirty="0"/>
              <a:t>POR QUÉ. </a:t>
            </a:r>
            <a:r>
              <a:rPr lang="es-MX" dirty="0"/>
              <a:t>Permiten a los </a:t>
            </a:r>
            <a:r>
              <a:rPr lang="es-MX" dirty="0" err="1"/>
              <a:t>stakeholders</a:t>
            </a:r>
            <a:r>
              <a:rPr lang="es-MX" dirty="0"/>
              <a:t> expresar sus intenciones, deseos y necesidades. Normalmente los objetivos se organizan en forma de árbol: empezamos por objetivos generales y los vamos descomponiendo en objetivos más específicos. Esa estructura nos ayuda a hacer preguntas más concretas y, a partir de esos detalles, ir descubriendo nuevos requisitos que antes no se nos habían ocurrido. </a:t>
            </a:r>
          </a:p>
          <a:p>
            <a:r>
              <a:rPr lang="es-MX" b="1" dirty="0"/>
              <a:t>Escenarios:</a:t>
            </a:r>
            <a:r>
              <a:rPr lang="es-MX" dirty="0"/>
              <a:t> Representan el </a:t>
            </a:r>
            <a:r>
              <a:rPr lang="es-MX" b="1" dirty="0"/>
              <a:t>CÓMO</a:t>
            </a:r>
            <a:r>
              <a:rPr lang="es-MX" dirty="0"/>
              <a:t> y </a:t>
            </a:r>
            <a:r>
              <a:rPr lang="es-MX" b="1" dirty="0"/>
              <a:t>QUÉ</a:t>
            </a:r>
            <a:r>
              <a:rPr lang="es-MX" dirty="0"/>
              <a:t>. Un escenario es como contar una historia de uso: qué hace el usuario, qué hace el sistema y en qué situación pasa todo eso. Al narrar esa historia aparecen detalles del entorno y de las condiciones reales de uso, y esos detalles nos dan tanto requisitos como información de contexto. </a:t>
            </a:r>
          </a:p>
          <a:p>
            <a:r>
              <a:rPr lang="es-MX" dirty="0"/>
              <a:t>El </a:t>
            </a:r>
            <a:r>
              <a:rPr lang="es-MX" b="1" dirty="0"/>
              <a:t>Acoplamiento</a:t>
            </a:r>
            <a:r>
              <a:rPr lang="es-MX" dirty="0"/>
              <a:t> de objetivos y escenarios ofrece ventajas significativas, y el libro recomienda su uso en cada una de las tres actividades de elicitación.</a:t>
            </a:r>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8</a:t>
            </a:fld>
            <a:endParaRPr lang="es-EC"/>
          </a:p>
        </p:txBody>
      </p:sp>
    </p:spTree>
    <p:extLst>
      <p:ext uri="{BB962C8B-B14F-4D97-AF65-F5344CB8AC3E}">
        <p14:creationId xmlns:p14="http://schemas.microsoft.com/office/powerpoint/2010/main" val="3357088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El </a:t>
            </a:r>
            <a:r>
              <a:rPr lang="es-MX" b="1" dirty="0"/>
              <a:t>capítulo 18 </a:t>
            </a:r>
            <a:r>
              <a:rPr lang="es-MX" dirty="0"/>
              <a:t>elabora sobre los tres objetivos de la elicitación como tres actividades completas. </a:t>
            </a:r>
          </a:p>
          <a:p>
            <a:r>
              <a:rPr lang="es-MX" b="1" dirty="0"/>
              <a:t>18.1 Identificación y Selección de Fuentes: </a:t>
            </a:r>
            <a:r>
              <a:rPr lang="es-MX" dirty="0"/>
              <a:t>¿A quién preguntamos y dónde buscamos? Esta es la actividad crítica. Muchas fuentes relevantes son inicialmente desconocidas. Si no las identificamos, lleva a especificación incompleta, y esos requisitos faltantes emergen después durante desarrollo u operación, aumentando costos significativamente. </a:t>
            </a:r>
          </a:p>
          <a:p>
            <a:r>
              <a:rPr lang="es-MX" b="1" dirty="0"/>
              <a:t>18.2 Elicitación de Requisitos Existentes </a:t>
            </a:r>
            <a:r>
              <a:rPr lang="es-MX" dirty="0"/>
              <a:t>¿Qué sabemos ya? Los requisitos e información de contexto deben </a:t>
            </a:r>
            <a:r>
              <a:rPr lang="es-MX" dirty="0" err="1"/>
              <a:t>elicitarse</a:t>
            </a:r>
            <a:r>
              <a:rPr lang="es-MX" dirty="0"/>
              <a:t> de las fuentes identificadas mediante entrevistas, talleres, análisis de datos y documentos. </a:t>
            </a:r>
          </a:p>
          <a:p>
            <a:r>
              <a:rPr lang="es-MX" b="1" dirty="0"/>
              <a:t>18.3 Desarrollo de Requisitos Nuevos e Innovadores </a:t>
            </a:r>
            <a:r>
              <a:rPr lang="es-MX" dirty="0"/>
              <a:t>El libro recalca que es tan importante como </a:t>
            </a:r>
            <a:r>
              <a:rPr lang="es-MX" dirty="0" err="1"/>
              <a:t>elicitar</a:t>
            </a:r>
            <a:r>
              <a:rPr lang="es-MX" dirty="0"/>
              <a:t> los existentes. Se desarrollan combinando diferentes ideas y puntos de vista, aplicando técnicas de creatividad (lluvia de ideas y </a:t>
            </a:r>
            <a:r>
              <a:rPr lang="es-MX" dirty="0" err="1"/>
              <a:t>design</a:t>
            </a:r>
            <a:r>
              <a:rPr lang="es-MX" dirty="0"/>
              <a:t> </a:t>
            </a:r>
            <a:r>
              <a:rPr lang="es-MX" dirty="0" err="1"/>
              <a:t>thinking</a:t>
            </a:r>
            <a:r>
              <a:rPr lang="es-MX" dirty="0"/>
              <a:t>). </a:t>
            </a:r>
          </a:p>
          <a:p>
            <a:endParaRPr lang="es-MX" dirty="0"/>
          </a:p>
          <a:p>
            <a:r>
              <a:rPr lang="es-MX" b="1" dirty="0"/>
              <a:t>Importante:</a:t>
            </a:r>
            <a:r>
              <a:rPr lang="es-MX" dirty="0"/>
              <a:t> Estas tres actividades no son lineales. A menudo descubrimos nuevas fuentes mientras </a:t>
            </a:r>
            <a:r>
              <a:rPr lang="es-MX" dirty="0" err="1"/>
              <a:t>elicitamos</a:t>
            </a:r>
            <a:r>
              <a:rPr lang="es-MX" dirty="0"/>
              <a:t>, encontramos requisitos nuevos mientras investigamos los existentes. Por eso el ciclo es continuo.</a:t>
            </a:r>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10</a:t>
            </a:fld>
            <a:endParaRPr lang="es-EC"/>
          </a:p>
        </p:txBody>
      </p:sp>
    </p:spTree>
    <p:extLst>
      <p:ext uri="{BB962C8B-B14F-4D97-AF65-F5344CB8AC3E}">
        <p14:creationId xmlns:p14="http://schemas.microsoft.com/office/powerpoint/2010/main" val="1951804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C" sz="1200" kern="1200" dirty="0">
                <a:solidFill>
                  <a:schemeClr val="tx1"/>
                </a:solidFill>
                <a:effectLst/>
                <a:latin typeface="+mn-lt"/>
                <a:ea typeface="+mn-ea"/>
                <a:cs typeface="+mn-cs"/>
              </a:rPr>
              <a:t>Para respaldar las actividades de elicitación descritas, el </a:t>
            </a:r>
            <a:r>
              <a:rPr lang="es-EC" sz="1200" b="1" kern="1200" dirty="0">
                <a:solidFill>
                  <a:schemeClr val="tx1"/>
                </a:solidFill>
                <a:effectLst/>
                <a:latin typeface="+mn-lt"/>
                <a:ea typeface="+mn-ea"/>
                <a:cs typeface="+mn-cs"/>
              </a:rPr>
              <a:t>capítulo 19 </a:t>
            </a:r>
            <a:r>
              <a:rPr lang="es-EC" sz="1200" kern="1200" dirty="0">
                <a:solidFill>
                  <a:schemeClr val="tx1"/>
                </a:solidFill>
                <a:effectLst/>
                <a:latin typeface="+mn-lt"/>
                <a:ea typeface="+mn-ea"/>
                <a:cs typeface="+mn-cs"/>
              </a:rPr>
              <a:t>presenta siete técnicas fundamentales:</a:t>
            </a:r>
          </a:p>
          <a:p>
            <a:r>
              <a:rPr lang="es-EC" sz="1200" kern="1200" dirty="0">
                <a:solidFill>
                  <a:schemeClr val="tx1"/>
                </a:solidFill>
                <a:effectLst/>
                <a:latin typeface="+mn-lt"/>
                <a:ea typeface="+mn-ea"/>
                <a:cs typeface="+mn-cs"/>
              </a:rPr>
              <a:t>-   Entrevistas </a:t>
            </a:r>
          </a:p>
          <a:p>
            <a:pPr marL="171450" indent="-171450">
              <a:buFontTx/>
              <a:buChar char="-"/>
            </a:pPr>
            <a:r>
              <a:rPr lang="es-EC" sz="1200" kern="1200" dirty="0">
                <a:solidFill>
                  <a:schemeClr val="tx1"/>
                </a:solidFill>
                <a:effectLst/>
                <a:latin typeface="+mn-lt"/>
                <a:ea typeface="+mn-ea"/>
                <a:cs typeface="+mn-cs"/>
              </a:rPr>
              <a:t>Talleres (Workshops) </a:t>
            </a:r>
          </a:p>
          <a:p>
            <a:pPr marL="171450" indent="-171450">
              <a:buFontTx/>
              <a:buChar char="-"/>
            </a:pPr>
            <a:r>
              <a:rPr lang="es-EC" sz="1200" kern="1200" dirty="0">
                <a:solidFill>
                  <a:schemeClr val="tx1"/>
                </a:solidFill>
                <a:effectLst/>
                <a:latin typeface="+mn-lt"/>
                <a:ea typeface="+mn-ea"/>
                <a:cs typeface="+mn-cs"/>
              </a:rPr>
              <a:t>Grupos Focales </a:t>
            </a:r>
          </a:p>
          <a:p>
            <a:pPr marL="171450" indent="-171450">
              <a:buFontTx/>
              <a:buChar char="-"/>
            </a:pPr>
            <a:r>
              <a:rPr lang="es-EC" sz="1200" kern="1200" dirty="0">
                <a:solidFill>
                  <a:schemeClr val="tx1"/>
                </a:solidFill>
                <a:effectLst/>
                <a:latin typeface="+mn-lt"/>
                <a:ea typeface="+mn-ea"/>
                <a:cs typeface="+mn-cs"/>
              </a:rPr>
              <a:t>Observación </a:t>
            </a:r>
          </a:p>
          <a:p>
            <a:pPr marL="171450" indent="-171450">
              <a:buFontTx/>
              <a:buChar char="-"/>
            </a:pPr>
            <a:r>
              <a:rPr lang="es-EC" sz="1200" kern="1200" dirty="0">
                <a:solidFill>
                  <a:schemeClr val="tx1"/>
                </a:solidFill>
                <a:effectLst/>
                <a:latin typeface="+mn-lt"/>
                <a:ea typeface="+mn-ea"/>
                <a:cs typeface="+mn-cs"/>
              </a:rPr>
              <a:t>Cuestionarios </a:t>
            </a:r>
          </a:p>
          <a:p>
            <a:pPr marL="171450" indent="-171450">
              <a:buFontTx/>
              <a:buChar char="-"/>
            </a:pPr>
            <a:r>
              <a:rPr lang="es-EC" sz="1200" kern="1200" dirty="0">
                <a:solidFill>
                  <a:schemeClr val="tx1"/>
                </a:solidFill>
                <a:effectLst/>
                <a:latin typeface="+mn-lt"/>
                <a:ea typeface="+mn-ea"/>
                <a:cs typeface="+mn-cs"/>
              </a:rPr>
              <a:t>Lectura Basada en Perspectivas </a:t>
            </a:r>
          </a:p>
          <a:p>
            <a:pPr marL="171450" indent="-171450">
              <a:buFontTx/>
              <a:buChar char="-"/>
            </a:pPr>
            <a:r>
              <a:rPr lang="es-EC" sz="1200" kern="1200" dirty="0" err="1">
                <a:solidFill>
                  <a:schemeClr val="tx1"/>
                </a:solidFill>
                <a:effectLst/>
                <a:latin typeface="+mn-lt"/>
                <a:ea typeface="+mn-ea"/>
                <a:cs typeface="+mn-cs"/>
              </a:rPr>
              <a:t>Design</a:t>
            </a:r>
            <a:r>
              <a:rPr lang="es-EC" sz="1200" kern="1200" dirty="0">
                <a:solidFill>
                  <a:schemeClr val="tx1"/>
                </a:solidFill>
                <a:effectLst/>
                <a:latin typeface="+mn-lt"/>
                <a:ea typeface="+mn-ea"/>
                <a:cs typeface="+mn-cs"/>
              </a:rPr>
              <a:t> </a:t>
            </a:r>
            <a:r>
              <a:rPr lang="es-EC" sz="1200" kern="1200" dirty="0" err="1">
                <a:solidFill>
                  <a:schemeClr val="tx1"/>
                </a:solidFill>
                <a:effectLst/>
                <a:latin typeface="+mn-lt"/>
                <a:ea typeface="+mn-ea"/>
                <a:cs typeface="+mn-cs"/>
              </a:rPr>
              <a:t>Thinking</a:t>
            </a:r>
            <a:endParaRPr lang="es-EC" sz="1200" kern="1200" dirty="0">
              <a:solidFill>
                <a:schemeClr val="tx1"/>
              </a:solidFill>
              <a:effectLst/>
              <a:latin typeface="+mn-lt"/>
              <a:ea typeface="+mn-ea"/>
              <a:cs typeface="+mn-cs"/>
            </a:endParaRPr>
          </a:p>
          <a:p>
            <a:pPr marL="0" indent="0">
              <a:buFontTx/>
              <a:buNone/>
            </a:pPr>
            <a:endParaRPr lang="es-EC" sz="1200" kern="1200" dirty="0">
              <a:solidFill>
                <a:schemeClr val="tx1"/>
              </a:solidFill>
              <a:effectLst/>
              <a:latin typeface="+mn-lt"/>
              <a:ea typeface="+mn-ea"/>
              <a:cs typeface="+mn-cs"/>
            </a:endParaRPr>
          </a:p>
          <a:p>
            <a:r>
              <a:rPr lang="es-EC" sz="1200" kern="1200" dirty="0">
                <a:solidFill>
                  <a:schemeClr val="tx1"/>
                </a:solidFill>
                <a:effectLst/>
                <a:latin typeface="+mn-lt"/>
                <a:ea typeface="+mn-ea"/>
                <a:cs typeface="+mn-cs"/>
              </a:rPr>
              <a:t>Todas las técnicas se describen siguiendo una plantilla estándar que repite sistemáticamente las siguientes secciones:</a:t>
            </a:r>
          </a:p>
          <a:p>
            <a:pPr lvl="0"/>
            <a:r>
              <a:rPr lang="es-EC" sz="1200" b="1" kern="1200" dirty="0">
                <a:solidFill>
                  <a:schemeClr val="tx1"/>
                </a:solidFill>
                <a:effectLst/>
                <a:latin typeface="+mn-lt"/>
                <a:ea typeface="+mn-ea"/>
                <a:cs typeface="+mn-cs"/>
              </a:rPr>
              <a:t>- Preparación:</a:t>
            </a:r>
            <a:r>
              <a:rPr lang="es-EC" sz="1200" kern="1200" dirty="0">
                <a:solidFill>
                  <a:schemeClr val="tx1"/>
                </a:solidFill>
                <a:effectLst/>
                <a:latin typeface="+mn-lt"/>
                <a:ea typeface="+mn-ea"/>
                <a:cs typeface="+mn-cs"/>
              </a:rPr>
              <a:t> Actividades previas necesarias antes de aplicar la técnica.</a:t>
            </a:r>
          </a:p>
          <a:p>
            <a:pPr lvl="0"/>
            <a:r>
              <a:rPr lang="es-EC" sz="1200" b="1" kern="1200" dirty="0">
                <a:solidFill>
                  <a:schemeClr val="tx1"/>
                </a:solidFill>
                <a:effectLst/>
                <a:latin typeface="+mn-lt"/>
                <a:ea typeface="+mn-ea"/>
                <a:cs typeface="+mn-cs"/>
              </a:rPr>
              <a:t>- Ejecución:</a:t>
            </a:r>
            <a:r>
              <a:rPr lang="es-EC" sz="1200" kern="1200" dirty="0">
                <a:solidFill>
                  <a:schemeClr val="tx1"/>
                </a:solidFill>
                <a:effectLst/>
                <a:latin typeface="+mn-lt"/>
                <a:ea typeface="+mn-ea"/>
                <a:cs typeface="+mn-cs"/>
              </a:rPr>
              <a:t> Descripción de cómo se lleva a cabo, incluyendo pasos principales.</a:t>
            </a:r>
          </a:p>
          <a:p>
            <a:pPr lvl="0"/>
            <a:r>
              <a:rPr lang="es-EC" sz="1200" b="1" kern="1200" dirty="0">
                <a:solidFill>
                  <a:schemeClr val="tx1"/>
                </a:solidFill>
                <a:effectLst/>
                <a:latin typeface="+mn-lt"/>
                <a:ea typeface="+mn-ea"/>
                <a:cs typeface="+mn-cs"/>
              </a:rPr>
              <a:t>- Seguimiento:</a:t>
            </a:r>
            <a:r>
              <a:rPr lang="es-EC" sz="1200" kern="1200" dirty="0">
                <a:solidFill>
                  <a:schemeClr val="tx1"/>
                </a:solidFill>
                <a:effectLst/>
                <a:latin typeface="+mn-lt"/>
                <a:ea typeface="+mn-ea"/>
                <a:cs typeface="+mn-cs"/>
              </a:rPr>
              <a:t> Acciones a ejecutar con los resultados obtenidos después de aplicar la técnica.</a:t>
            </a:r>
          </a:p>
          <a:p>
            <a:pPr lvl="0"/>
            <a:r>
              <a:rPr lang="es-EC" sz="1200" b="1" kern="1200" dirty="0">
                <a:solidFill>
                  <a:schemeClr val="tx1"/>
                </a:solidFill>
                <a:effectLst/>
                <a:latin typeface="+mn-lt"/>
                <a:ea typeface="+mn-ea"/>
                <a:cs typeface="+mn-cs"/>
              </a:rPr>
              <a:t>- Lista de Verificación:</a:t>
            </a:r>
            <a:r>
              <a:rPr lang="es-EC" sz="1200" kern="1200" dirty="0">
                <a:solidFill>
                  <a:schemeClr val="tx1"/>
                </a:solidFill>
                <a:effectLst/>
                <a:latin typeface="+mn-lt"/>
                <a:ea typeface="+mn-ea"/>
                <a:cs typeface="+mn-cs"/>
              </a:rPr>
              <a:t> Checklist para asegurar la correcta aplicación de la técnica.</a:t>
            </a:r>
          </a:p>
          <a:p>
            <a:pPr lvl="0"/>
            <a:r>
              <a:rPr lang="es-EC" sz="1200" b="1" kern="1200" dirty="0">
                <a:solidFill>
                  <a:schemeClr val="tx1"/>
                </a:solidFill>
                <a:effectLst/>
                <a:latin typeface="+mn-lt"/>
                <a:ea typeface="+mn-ea"/>
                <a:cs typeface="+mn-cs"/>
              </a:rPr>
              <a:t>- Factores Críticos de Éxito:</a:t>
            </a:r>
            <a:r>
              <a:rPr lang="es-EC" sz="1200" kern="1200" dirty="0">
                <a:solidFill>
                  <a:schemeClr val="tx1"/>
                </a:solidFill>
                <a:effectLst/>
                <a:latin typeface="+mn-lt"/>
                <a:ea typeface="+mn-ea"/>
                <a:cs typeface="+mn-cs"/>
              </a:rPr>
              <a:t> Aspectos críticos a cuidar para garantizar funcionalidad.</a:t>
            </a:r>
          </a:p>
          <a:p>
            <a:pPr lvl="0"/>
            <a:r>
              <a:rPr lang="es-EC" sz="1200" b="1" kern="1200" dirty="0">
                <a:solidFill>
                  <a:schemeClr val="tx1"/>
                </a:solidFill>
                <a:effectLst/>
                <a:latin typeface="+mn-lt"/>
                <a:ea typeface="+mn-ea"/>
                <a:cs typeface="+mn-cs"/>
              </a:rPr>
              <a:t>- Beneficio:</a:t>
            </a:r>
            <a:r>
              <a:rPr lang="es-EC" sz="1200" kern="1200" dirty="0">
                <a:solidFill>
                  <a:schemeClr val="tx1"/>
                </a:solidFill>
                <a:effectLst/>
                <a:latin typeface="+mn-lt"/>
                <a:ea typeface="+mn-ea"/>
                <a:cs typeface="+mn-cs"/>
              </a:rPr>
              <a:t> Actividades de elicitación para las cuales la técnica es más adecuada.</a:t>
            </a:r>
          </a:p>
          <a:p>
            <a:pPr marL="0" lvl="0" indent="0">
              <a:buFontTx/>
              <a:buNone/>
            </a:pPr>
            <a:r>
              <a:rPr lang="es-EC" sz="1200" b="1" kern="1200" dirty="0">
                <a:solidFill>
                  <a:schemeClr val="tx1"/>
                </a:solidFill>
                <a:effectLst/>
                <a:latin typeface="+mn-lt"/>
                <a:ea typeface="+mn-ea"/>
                <a:cs typeface="+mn-cs"/>
              </a:rPr>
              <a:t>- Esfuerzo Estimado:</a:t>
            </a:r>
            <a:r>
              <a:rPr lang="es-EC" sz="1200" kern="1200" dirty="0">
                <a:solidFill>
                  <a:schemeClr val="tx1"/>
                </a:solidFill>
                <a:effectLst/>
                <a:latin typeface="+mn-lt"/>
                <a:ea typeface="+mn-ea"/>
                <a:cs typeface="+mn-cs"/>
              </a:rPr>
              <a:t> Clasificación del esfuerzo requerido (bajo, medio, alto, muy alto).</a:t>
            </a:r>
          </a:p>
          <a:p>
            <a:pPr marL="0" lvl="0" indent="0">
              <a:buFontTx/>
              <a:buNone/>
            </a:pPr>
            <a:endParaRPr lang="es-EC" sz="1200" kern="1200" dirty="0">
              <a:solidFill>
                <a:schemeClr val="tx1"/>
              </a:solidFill>
              <a:effectLst/>
              <a:latin typeface="+mn-lt"/>
              <a:ea typeface="+mn-ea"/>
              <a:cs typeface="+mn-cs"/>
            </a:endParaRPr>
          </a:p>
          <a:p>
            <a:r>
              <a:rPr lang="es-EC" sz="1200" kern="1200" dirty="0">
                <a:solidFill>
                  <a:schemeClr val="tx1"/>
                </a:solidFill>
                <a:effectLst/>
                <a:latin typeface="+mn-lt"/>
                <a:ea typeface="+mn-ea"/>
                <a:cs typeface="+mn-cs"/>
              </a:rPr>
              <a:t>A continuación se presentan las tres primeras técnicas: entrevista, taller y grupo focal. </a:t>
            </a:r>
          </a:p>
          <a:p>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12</a:t>
            </a:fld>
            <a:endParaRPr lang="es-EC"/>
          </a:p>
        </p:txBody>
      </p:sp>
    </p:spTree>
    <p:extLst>
      <p:ext uri="{BB962C8B-B14F-4D97-AF65-F5344CB8AC3E}">
        <p14:creationId xmlns:p14="http://schemas.microsoft.com/office/powerpoint/2010/main" val="17973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C" sz="1200" kern="1200" dirty="0">
                <a:solidFill>
                  <a:schemeClr val="tx1"/>
                </a:solidFill>
                <a:effectLst/>
                <a:latin typeface="+mn-lt"/>
                <a:ea typeface="+mn-ea"/>
                <a:cs typeface="+mn-cs"/>
              </a:rPr>
              <a:t>La entrevista es una técnica que busca </a:t>
            </a:r>
            <a:r>
              <a:rPr lang="es-EC" sz="1200" kern="1200" dirty="0" err="1">
                <a:solidFill>
                  <a:schemeClr val="tx1"/>
                </a:solidFill>
                <a:effectLst/>
                <a:latin typeface="+mn-lt"/>
                <a:ea typeface="+mn-ea"/>
                <a:cs typeface="+mn-cs"/>
              </a:rPr>
              <a:t>elicitar</a:t>
            </a:r>
            <a:r>
              <a:rPr lang="es-EC" sz="1200" kern="1200" dirty="0">
                <a:solidFill>
                  <a:schemeClr val="tx1"/>
                </a:solidFill>
                <a:effectLst/>
                <a:latin typeface="+mn-lt"/>
                <a:ea typeface="+mn-ea"/>
                <a:cs typeface="+mn-cs"/>
              </a:rPr>
              <a:t> requisitos e información contextual directamente de una o varias partes interesadas.</a:t>
            </a:r>
          </a:p>
          <a:p>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Clasificación por Nivel de Estructura</a:t>
            </a:r>
            <a:endParaRPr lang="es-EC" sz="1200" kern="1200" dirty="0">
              <a:solidFill>
                <a:schemeClr val="tx1"/>
              </a:solidFill>
              <a:effectLst/>
              <a:latin typeface="+mn-lt"/>
              <a:ea typeface="+mn-ea"/>
              <a:cs typeface="+mn-cs"/>
            </a:endParaRPr>
          </a:p>
          <a:p>
            <a:pPr lvl="0"/>
            <a:r>
              <a:rPr lang="es-EC" sz="1200" b="1" kern="1200" dirty="0">
                <a:solidFill>
                  <a:schemeClr val="tx1"/>
                </a:solidFill>
                <a:effectLst/>
                <a:latin typeface="+mn-lt"/>
                <a:ea typeface="+mn-ea"/>
                <a:cs typeface="+mn-cs"/>
              </a:rPr>
              <a:t>- Entrevista Estandarizada:</a:t>
            </a:r>
            <a:r>
              <a:rPr lang="es-EC" sz="1200" kern="1200" dirty="0">
                <a:solidFill>
                  <a:schemeClr val="tx1"/>
                </a:solidFill>
                <a:effectLst/>
                <a:latin typeface="+mn-lt"/>
                <a:ea typeface="+mn-ea"/>
                <a:cs typeface="+mn-cs"/>
              </a:rPr>
              <a:t> Utiliza preguntas fijas de las que no se desvía. Útil cuando se requiere comparabilidad entre múltiples respuestas.</a:t>
            </a:r>
          </a:p>
          <a:p>
            <a:pPr lvl="0"/>
            <a:r>
              <a:rPr lang="es-EC" sz="1200" b="1" kern="1200" dirty="0">
                <a:solidFill>
                  <a:schemeClr val="tx1"/>
                </a:solidFill>
                <a:effectLst/>
                <a:latin typeface="+mn-lt"/>
                <a:ea typeface="+mn-ea"/>
                <a:cs typeface="+mn-cs"/>
              </a:rPr>
              <a:t>- Entrevista Exploratoria:</a:t>
            </a:r>
            <a:r>
              <a:rPr lang="es-EC" sz="1200" kern="1200" dirty="0">
                <a:solidFill>
                  <a:schemeClr val="tx1"/>
                </a:solidFill>
                <a:effectLst/>
                <a:latin typeface="+mn-lt"/>
                <a:ea typeface="+mn-ea"/>
                <a:cs typeface="+mn-cs"/>
              </a:rPr>
              <a:t> Funciona con una guía de preguntas pero permite desviaciones para profundizar en temas de interés. Es la modalidad más típica para la elicitación de requisitos.</a:t>
            </a:r>
          </a:p>
          <a:p>
            <a:pPr lvl="0"/>
            <a:r>
              <a:rPr lang="es-EC" sz="1200" b="1" kern="1200" dirty="0">
                <a:solidFill>
                  <a:schemeClr val="tx1"/>
                </a:solidFill>
                <a:effectLst/>
                <a:latin typeface="+mn-lt"/>
                <a:ea typeface="+mn-ea"/>
                <a:cs typeface="+mn-cs"/>
              </a:rPr>
              <a:t>- Entrevista No Estructurada:</a:t>
            </a:r>
            <a:r>
              <a:rPr lang="es-EC" sz="1200" kern="1200" dirty="0">
                <a:solidFill>
                  <a:schemeClr val="tx1"/>
                </a:solidFill>
                <a:effectLst/>
                <a:latin typeface="+mn-lt"/>
                <a:ea typeface="+mn-ea"/>
                <a:cs typeface="+mn-cs"/>
              </a:rPr>
              <a:t> Presenta una conversación abierta sin catálogo previo de preguntas. Más útil para explorar nuevas ideas, menos adecuada para comparación sistemática.</a:t>
            </a:r>
          </a:p>
          <a:p>
            <a:pPr lvl="0"/>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Clasificación por Participación</a:t>
            </a:r>
            <a:endParaRPr lang="es-EC" sz="1200" kern="1200" dirty="0">
              <a:solidFill>
                <a:schemeClr val="tx1"/>
              </a:solidFill>
              <a:effectLst/>
              <a:latin typeface="+mn-lt"/>
              <a:ea typeface="+mn-ea"/>
              <a:cs typeface="+mn-cs"/>
            </a:endParaRPr>
          </a:p>
          <a:p>
            <a:pPr lvl="0"/>
            <a:r>
              <a:rPr lang="es-EC" sz="1200" b="1" kern="1200" dirty="0">
                <a:solidFill>
                  <a:schemeClr val="tx1"/>
                </a:solidFill>
                <a:effectLst/>
                <a:latin typeface="+mn-lt"/>
                <a:ea typeface="+mn-ea"/>
                <a:cs typeface="+mn-cs"/>
              </a:rPr>
              <a:t>- Individual:</a:t>
            </a:r>
            <a:r>
              <a:rPr lang="es-EC" sz="1200" kern="1200" dirty="0">
                <a:solidFill>
                  <a:schemeClr val="tx1"/>
                </a:solidFill>
                <a:effectLst/>
                <a:latin typeface="+mn-lt"/>
                <a:ea typeface="+mn-ea"/>
                <a:cs typeface="+mn-cs"/>
              </a:rPr>
              <a:t> Refleja la opinión de una única persona.</a:t>
            </a:r>
          </a:p>
          <a:p>
            <a:pPr lvl="0"/>
            <a:r>
              <a:rPr lang="es-EC" sz="1200" b="1" kern="1200" dirty="0">
                <a:solidFill>
                  <a:schemeClr val="tx1"/>
                </a:solidFill>
                <a:effectLst/>
                <a:latin typeface="+mn-lt"/>
                <a:ea typeface="+mn-ea"/>
                <a:cs typeface="+mn-cs"/>
              </a:rPr>
              <a:t>- Grupal:</a:t>
            </a:r>
            <a:r>
              <a:rPr lang="es-EC" sz="1200" kern="1200" dirty="0">
                <a:solidFill>
                  <a:schemeClr val="tx1"/>
                </a:solidFill>
                <a:effectLst/>
                <a:latin typeface="+mn-lt"/>
                <a:ea typeface="+mn-ea"/>
                <a:cs typeface="+mn-cs"/>
              </a:rPr>
              <a:t> Las respuestas se construyen colaborativamente en la conversación.</a:t>
            </a:r>
          </a:p>
          <a:p>
            <a:pPr lvl="0"/>
            <a:endParaRPr lang="es-EC" sz="1200" kern="1200" dirty="0">
              <a:solidFill>
                <a:schemeClr val="tx1"/>
              </a:solidFill>
              <a:effectLst/>
              <a:latin typeface="+mn-lt"/>
              <a:ea typeface="+mn-ea"/>
              <a:cs typeface="+mn-cs"/>
            </a:endParaRPr>
          </a:p>
          <a:p>
            <a:r>
              <a:rPr lang="es-EC" sz="1200" b="1" kern="1200" dirty="0">
                <a:solidFill>
                  <a:schemeClr val="tx1"/>
                </a:solidFill>
                <a:effectLst/>
                <a:latin typeface="+mn-lt"/>
                <a:ea typeface="+mn-ea"/>
                <a:cs typeface="+mn-cs"/>
              </a:rPr>
              <a:t>Esfuerzo y Beneficio</a:t>
            </a:r>
            <a:endParaRPr lang="es-EC" sz="1200" kern="1200" dirty="0">
              <a:solidFill>
                <a:schemeClr val="tx1"/>
              </a:solidFill>
              <a:effectLst/>
              <a:latin typeface="+mn-lt"/>
              <a:ea typeface="+mn-ea"/>
              <a:cs typeface="+mn-cs"/>
            </a:endParaRPr>
          </a:p>
          <a:p>
            <a:r>
              <a:rPr lang="es-EC" sz="1200" kern="1200" dirty="0">
                <a:solidFill>
                  <a:schemeClr val="tx1"/>
                </a:solidFill>
                <a:effectLst/>
                <a:latin typeface="+mn-lt"/>
                <a:ea typeface="+mn-ea"/>
                <a:cs typeface="+mn-cs"/>
              </a:rPr>
              <a:t>El esfuerzo se considera medio-alto. Las entrevistas constituyen una técnica estándar para </a:t>
            </a:r>
            <a:r>
              <a:rPr lang="es-EC" sz="1200" kern="1200" dirty="0" err="1">
                <a:solidFill>
                  <a:schemeClr val="tx1"/>
                </a:solidFill>
                <a:effectLst/>
                <a:latin typeface="+mn-lt"/>
                <a:ea typeface="+mn-ea"/>
                <a:cs typeface="+mn-cs"/>
              </a:rPr>
              <a:t>elicitar</a:t>
            </a:r>
            <a:r>
              <a:rPr lang="es-EC" sz="1200" kern="1200" dirty="0">
                <a:solidFill>
                  <a:schemeClr val="tx1"/>
                </a:solidFill>
                <a:effectLst/>
                <a:latin typeface="+mn-lt"/>
                <a:ea typeface="+mn-ea"/>
                <a:cs typeface="+mn-cs"/>
              </a:rPr>
              <a:t> requisitos existentes e información contextual, siendo especialmente valiosa para comprender los puntos de vista múltiples de los </a:t>
            </a:r>
            <a:r>
              <a:rPr lang="es-EC" sz="1200" kern="1200" dirty="0" err="1">
                <a:solidFill>
                  <a:schemeClr val="tx1"/>
                </a:solidFill>
                <a:effectLst/>
                <a:latin typeface="+mn-lt"/>
                <a:ea typeface="+mn-ea"/>
                <a:cs typeface="+mn-cs"/>
              </a:rPr>
              <a:t>stakeholders</a:t>
            </a:r>
            <a:r>
              <a:rPr lang="es-EC" sz="1200" kern="1200" dirty="0">
                <a:solidFill>
                  <a:schemeClr val="tx1"/>
                </a:solidFill>
                <a:effectLst/>
                <a:latin typeface="+mn-lt"/>
                <a:ea typeface="+mn-ea"/>
                <a:cs typeface="+mn-cs"/>
              </a:rPr>
              <a:t> y detectar potenciales conflictos.</a:t>
            </a:r>
          </a:p>
          <a:p>
            <a:endParaRPr lang="es-EC" dirty="0"/>
          </a:p>
        </p:txBody>
      </p:sp>
      <p:sp>
        <p:nvSpPr>
          <p:cNvPr id="4" name="Slide Number Placeholder 3"/>
          <p:cNvSpPr>
            <a:spLocks noGrp="1"/>
          </p:cNvSpPr>
          <p:nvPr>
            <p:ph type="sldNum" sz="quarter" idx="5"/>
          </p:nvPr>
        </p:nvSpPr>
        <p:spPr/>
        <p:txBody>
          <a:bodyPr/>
          <a:lstStyle/>
          <a:p>
            <a:fld id="{E9072FF2-1E27-4747-8089-389AB42F35CF}" type="slidenum">
              <a:rPr lang="es-EC" smtClean="0"/>
              <a:t>13</a:t>
            </a:fld>
            <a:endParaRPr lang="es-EC"/>
          </a:p>
        </p:txBody>
      </p:sp>
    </p:spTree>
    <p:extLst>
      <p:ext uri="{BB962C8B-B14F-4D97-AF65-F5344CB8AC3E}">
        <p14:creationId xmlns:p14="http://schemas.microsoft.com/office/powerpoint/2010/main" val="1585610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585842" y="2533015"/>
            <a:ext cx="3020314" cy="345439"/>
          </a:xfrm>
          <a:prstGeom prst="rect">
            <a:avLst/>
          </a:prstGeom>
        </p:spPr>
        <p:txBody>
          <a:bodyPr wrap="square" lIns="0" tIns="0" rIns="0" bIns="0">
            <a:spAutoFit/>
          </a:bodyPr>
          <a:lstStyle>
            <a:lvl1pPr>
              <a:defRPr sz="3300" b="1" i="0">
                <a:solidFill>
                  <a:srgbClr val="005087"/>
                </a:solidFill>
                <a:latin typeface="Arial"/>
                <a:cs typeface="Arial"/>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rgbClr val="005087"/>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2/3/2026</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rgbClr val="005087"/>
                </a:solidFill>
                <a:latin typeface="Arial"/>
                <a:cs typeface="Arial"/>
              </a:defRPr>
            </a:lvl1pPr>
          </a:lstStyle>
          <a:p>
            <a:endParaRPr/>
          </a:p>
        </p:txBody>
      </p:sp>
      <p:sp>
        <p:nvSpPr>
          <p:cNvPr id="3" name="Holder 3"/>
          <p:cNvSpPr>
            <a:spLocks noGrp="1"/>
          </p:cNvSpPr>
          <p:nvPr>
            <p:ph sz="half" idx="2"/>
          </p:nvPr>
        </p:nvSpPr>
        <p:spPr>
          <a:xfrm>
            <a:off x="572516" y="1657603"/>
            <a:ext cx="3422650" cy="4302125"/>
          </a:xfrm>
          <a:prstGeom prst="rect">
            <a:avLst/>
          </a:prstGeom>
        </p:spPr>
        <p:txBody>
          <a:bodyPr wrap="square" lIns="0" tIns="0" rIns="0" bIns="0">
            <a:spAutoFit/>
          </a:bodyPr>
          <a:lstStyle>
            <a:lvl1pPr>
              <a:defRPr sz="2100" b="1" i="0">
                <a:solidFill>
                  <a:srgbClr val="D3AE37"/>
                </a:solidFill>
                <a:latin typeface="Arial"/>
                <a:cs typeface="Arial"/>
              </a:defRPr>
            </a:lvl1pPr>
          </a:lstStyle>
          <a:p>
            <a:endParaRPr/>
          </a:p>
        </p:txBody>
      </p:sp>
      <p:sp>
        <p:nvSpPr>
          <p:cNvPr id="4" name="Holder 4"/>
          <p:cNvSpPr>
            <a:spLocks noGrp="1"/>
          </p:cNvSpPr>
          <p:nvPr>
            <p:ph sz="half" idx="3"/>
          </p:nvPr>
        </p:nvSpPr>
        <p:spPr>
          <a:xfrm>
            <a:off x="6677914" y="2060828"/>
            <a:ext cx="4914265" cy="3984625"/>
          </a:xfrm>
          <a:prstGeom prst="rect">
            <a:avLst/>
          </a:prstGeom>
        </p:spPr>
        <p:txBody>
          <a:bodyPr wrap="square" lIns="0" tIns="0" rIns="0" bIns="0">
            <a:spAutoFit/>
          </a:bodyPr>
          <a:lstStyle>
            <a:lvl1pPr>
              <a:defRPr sz="2100" b="1" i="0">
                <a:solidFill>
                  <a:srgbClr val="005087"/>
                </a:solidFill>
                <a:latin typeface="Cambria"/>
                <a:cs typeface="Cambri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2/3/2026</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1" i="0">
                <a:solidFill>
                  <a:srgbClr val="005087"/>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2/3/2026</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2/3/2026</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3EFDF"/>
          </a:solidFill>
        </p:spPr>
        <p:txBody>
          <a:bodyPr wrap="square" lIns="0" tIns="0" rIns="0" bIns="0" rtlCol="0"/>
          <a:lstStyle/>
          <a:p>
            <a:endParaRPr/>
          </a:p>
        </p:txBody>
      </p:sp>
      <p:sp>
        <p:nvSpPr>
          <p:cNvPr id="2" name="Holder 2"/>
          <p:cNvSpPr>
            <a:spLocks noGrp="1"/>
          </p:cNvSpPr>
          <p:nvPr>
            <p:ph type="title"/>
          </p:nvPr>
        </p:nvSpPr>
        <p:spPr>
          <a:xfrm>
            <a:off x="368300" y="280161"/>
            <a:ext cx="9688195" cy="1155897"/>
          </a:xfrm>
          <a:prstGeom prst="rect">
            <a:avLst/>
          </a:prstGeom>
        </p:spPr>
        <p:txBody>
          <a:bodyPr wrap="square" lIns="0" tIns="0" rIns="0" bIns="0">
            <a:spAutoFit/>
          </a:bodyPr>
          <a:lstStyle>
            <a:lvl1pPr>
              <a:defRPr sz="3300" b="1" i="0">
                <a:solidFill>
                  <a:srgbClr val="005087"/>
                </a:solidFill>
                <a:latin typeface="Arial"/>
                <a:cs typeface="Arial"/>
              </a:defRPr>
            </a:lvl1pPr>
          </a:lstStyle>
          <a:p>
            <a:endParaRPr/>
          </a:p>
        </p:txBody>
      </p:sp>
      <p:sp>
        <p:nvSpPr>
          <p:cNvPr id="3" name="Holder 3"/>
          <p:cNvSpPr>
            <a:spLocks noGrp="1"/>
          </p:cNvSpPr>
          <p:nvPr>
            <p:ph type="body" idx="1"/>
          </p:nvPr>
        </p:nvSpPr>
        <p:spPr>
          <a:xfrm>
            <a:off x="338137" y="2480881"/>
            <a:ext cx="11515725" cy="324675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2/3/2026</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‹Nº›</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
            <a:ext cx="12192381" cy="6858506"/>
            <a:chOff x="112776" y="155447"/>
            <a:chExt cx="12079605" cy="6703059"/>
          </a:xfrm>
        </p:grpSpPr>
        <p:pic>
          <p:nvPicPr>
            <p:cNvPr id="3" name="object 3"/>
            <p:cNvPicPr/>
            <p:nvPr/>
          </p:nvPicPr>
          <p:blipFill>
            <a:blip r:embed="rId3" cstate="print"/>
            <a:stretch>
              <a:fillRect/>
            </a:stretch>
          </p:blipFill>
          <p:spPr>
            <a:xfrm>
              <a:off x="112776" y="155447"/>
              <a:ext cx="12079224" cy="6702548"/>
            </a:xfrm>
            <a:prstGeom prst="rect">
              <a:avLst/>
            </a:prstGeom>
          </p:spPr>
        </p:pic>
        <p:pic>
          <p:nvPicPr>
            <p:cNvPr id="4" name="object 4"/>
            <p:cNvPicPr/>
            <p:nvPr/>
          </p:nvPicPr>
          <p:blipFill>
            <a:blip r:embed="rId4" cstate="print"/>
            <a:stretch>
              <a:fillRect/>
            </a:stretch>
          </p:blipFill>
          <p:spPr>
            <a:xfrm>
              <a:off x="571499" y="3803903"/>
              <a:ext cx="11049000" cy="1719072"/>
            </a:xfrm>
            <a:prstGeom prst="rect">
              <a:avLst/>
            </a:prstGeom>
          </p:spPr>
        </p:pic>
      </p:grpSp>
      <p:sp>
        <p:nvSpPr>
          <p:cNvPr id="5" name="object 5"/>
          <p:cNvSpPr txBox="1">
            <a:spLocks noGrp="1"/>
          </p:cNvSpPr>
          <p:nvPr>
            <p:ph type="title"/>
          </p:nvPr>
        </p:nvSpPr>
        <p:spPr>
          <a:xfrm>
            <a:off x="2439416" y="1255520"/>
            <a:ext cx="7314565" cy="1617109"/>
          </a:xfrm>
          <a:prstGeom prst="rect">
            <a:avLst/>
          </a:prstGeom>
        </p:spPr>
        <p:txBody>
          <a:bodyPr vert="horz" wrap="square" lIns="0" tIns="74930" rIns="0" bIns="0" rtlCol="0">
            <a:spAutoFit/>
          </a:bodyPr>
          <a:lstStyle/>
          <a:p>
            <a:pPr marL="635" algn="ctr">
              <a:lnSpc>
                <a:spcPct val="100000"/>
              </a:lnSpc>
              <a:spcBef>
                <a:spcPts val="590"/>
              </a:spcBef>
            </a:pPr>
            <a:r>
              <a:rPr lang="es-EC" sz="4800" noProof="0" dirty="0"/>
              <a:t>Ingeniería de Requisitos:</a:t>
            </a:r>
          </a:p>
          <a:p>
            <a:pPr algn="ctr">
              <a:lnSpc>
                <a:spcPct val="100000"/>
              </a:lnSpc>
              <a:spcBef>
                <a:spcPts val="525"/>
              </a:spcBef>
            </a:pPr>
            <a:r>
              <a:rPr lang="es-EC" sz="4800" noProof="0" dirty="0"/>
              <a:t>Fundamentos</a:t>
            </a:r>
            <a:r>
              <a:rPr lang="es-EC" sz="4800" spc="-130" noProof="0" dirty="0"/>
              <a:t> </a:t>
            </a:r>
            <a:r>
              <a:rPr lang="es-EC" sz="4800" noProof="0" dirty="0"/>
              <a:t>y</a:t>
            </a:r>
            <a:r>
              <a:rPr lang="es-EC" sz="4800" spc="-185" noProof="0" dirty="0"/>
              <a:t> </a:t>
            </a:r>
            <a:r>
              <a:rPr lang="es-EC" sz="4800" spc="-10" noProof="0" dirty="0"/>
              <a:t>Técnicas</a:t>
            </a:r>
            <a:endParaRPr lang="es-EC" sz="4800" noProof="0" dirty="0"/>
          </a:p>
        </p:txBody>
      </p:sp>
      <p:sp>
        <p:nvSpPr>
          <p:cNvPr id="6" name="object 6"/>
          <p:cNvSpPr txBox="1"/>
          <p:nvPr/>
        </p:nvSpPr>
        <p:spPr>
          <a:xfrm>
            <a:off x="3726307" y="2937205"/>
            <a:ext cx="4740910" cy="346075"/>
          </a:xfrm>
          <a:prstGeom prst="rect">
            <a:avLst/>
          </a:prstGeom>
        </p:spPr>
        <p:txBody>
          <a:bodyPr vert="horz" wrap="square" lIns="0" tIns="12700" rIns="0" bIns="0" rtlCol="0">
            <a:spAutoFit/>
          </a:bodyPr>
          <a:lstStyle/>
          <a:p>
            <a:pPr marL="12700">
              <a:lnSpc>
                <a:spcPct val="100000"/>
              </a:lnSpc>
              <a:spcBef>
                <a:spcPts val="100"/>
              </a:spcBef>
            </a:pPr>
            <a:r>
              <a:rPr lang="es-EC" sz="2100" noProof="0" dirty="0">
                <a:solidFill>
                  <a:srgbClr val="465469"/>
                </a:solidFill>
                <a:latin typeface="Arial MT"/>
                <a:cs typeface="Arial MT"/>
              </a:rPr>
              <a:t>Parte</a:t>
            </a:r>
            <a:r>
              <a:rPr lang="es-EC" sz="2100" spc="-15" noProof="0" dirty="0">
                <a:solidFill>
                  <a:srgbClr val="465469"/>
                </a:solidFill>
                <a:latin typeface="Arial MT"/>
                <a:cs typeface="Arial MT"/>
              </a:rPr>
              <a:t> </a:t>
            </a:r>
            <a:r>
              <a:rPr lang="es-EC" sz="2100" noProof="0" dirty="0">
                <a:solidFill>
                  <a:srgbClr val="465469"/>
                </a:solidFill>
                <a:latin typeface="Arial MT"/>
                <a:cs typeface="Arial MT"/>
              </a:rPr>
              <a:t>III-</a:t>
            </a:r>
            <a:r>
              <a:rPr lang="es-EC" sz="2100" spc="-10" noProof="0" dirty="0">
                <a:solidFill>
                  <a:srgbClr val="465469"/>
                </a:solidFill>
                <a:latin typeface="Arial MT"/>
                <a:cs typeface="Arial MT"/>
              </a:rPr>
              <a:t> </a:t>
            </a:r>
            <a:r>
              <a:rPr lang="es-EC" sz="2100" noProof="0" dirty="0">
                <a:solidFill>
                  <a:srgbClr val="465469"/>
                </a:solidFill>
                <a:latin typeface="Arial MT"/>
                <a:cs typeface="Arial MT"/>
              </a:rPr>
              <a:t>ACTIVIDADES</a:t>
            </a:r>
            <a:r>
              <a:rPr lang="es-EC" sz="2100" spc="-35" noProof="0" dirty="0">
                <a:solidFill>
                  <a:srgbClr val="465469"/>
                </a:solidFill>
                <a:latin typeface="Arial MT"/>
                <a:cs typeface="Arial MT"/>
              </a:rPr>
              <a:t> </a:t>
            </a:r>
            <a:r>
              <a:rPr lang="es-EC" sz="2100" spc="-10" noProof="0" dirty="0">
                <a:solidFill>
                  <a:srgbClr val="465469"/>
                </a:solidFill>
                <a:latin typeface="Arial MT"/>
                <a:cs typeface="Arial MT"/>
              </a:rPr>
              <a:t>PRINCIPALES</a:t>
            </a:r>
            <a:endParaRPr lang="es-EC" sz="2100" noProof="0" dirty="0">
              <a:latin typeface="Arial MT"/>
              <a:cs typeface="Arial MT"/>
            </a:endParaRPr>
          </a:p>
        </p:txBody>
      </p:sp>
      <p:sp>
        <p:nvSpPr>
          <p:cNvPr id="7" name="object 7"/>
          <p:cNvSpPr txBox="1"/>
          <p:nvPr/>
        </p:nvSpPr>
        <p:spPr>
          <a:xfrm>
            <a:off x="2768854" y="4264609"/>
            <a:ext cx="6711950" cy="1082040"/>
          </a:xfrm>
          <a:prstGeom prst="rect">
            <a:avLst/>
          </a:prstGeom>
        </p:spPr>
        <p:txBody>
          <a:bodyPr vert="horz" wrap="square" lIns="0" tIns="13335" rIns="0" bIns="0" rtlCol="0">
            <a:spAutoFit/>
          </a:bodyPr>
          <a:lstStyle/>
          <a:p>
            <a:pPr marR="48260" algn="ctr">
              <a:lnSpc>
                <a:spcPct val="100000"/>
              </a:lnSpc>
              <a:spcBef>
                <a:spcPts val="105"/>
              </a:spcBef>
            </a:pPr>
            <a:r>
              <a:rPr lang="es-EC" sz="1650" b="1" noProof="0" dirty="0">
                <a:solidFill>
                  <a:srgbClr val="334154"/>
                </a:solidFill>
                <a:latin typeface="Arial"/>
                <a:cs typeface="Arial"/>
              </a:rPr>
              <a:t>EQUIPO</a:t>
            </a:r>
            <a:r>
              <a:rPr lang="es-EC" sz="1650" b="1" spc="-25" noProof="0" dirty="0">
                <a:solidFill>
                  <a:srgbClr val="334154"/>
                </a:solidFill>
                <a:latin typeface="Arial"/>
                <a:cs typeface="Arial"/>
              </a:rPr>
              <a:t> </a:t>
            </a:r>
            <a:r>
              <a:rPr lang="es-EC" sz="1650" b="1" spc="-50" noProof="0" dirty="0">
                <a:solidFill>
                  <a:srgbClr val="334154"/>
                </a:solidFill>
                <a:latin typeface="Arial"/>
                <a:cs typeface="Arial"/>
              </a:rPr>
              <a:t>B</a:t>
            </a:r>
            <a:endParaRPr lang="es-EC" sz="1650" noProof="0" dirty="0">
              <a:latin typeface="Arial"/>
              <a:cs typeface="Arial"/>
            </a:endParaRPr>
          </a:p>
          <a:p>
            <a:pPr marL="12065" marR="5080" indent="-59690" algn="ctr">
              <a:lnSpc>
                <a:spcPct val="128499"/>
              </a:lnSpc>
              <a:spcBef>
                <a:spcPts val="1240"/>
              </a:spcBef>
            </a:pPr>
            <a:r>
              <a:rPr lang="es-EC" sz="1650" b="1" noProof="0" dirty="0">
                <a:solidFill>
                  <a:srgbClr val="334154"/>
                </a:solidFill>
                <a:latin typeface="Arial"/>
                <a:cs typeface="Arial"/>
              </a:rPr>
              <a:t>LOOR</a:t>
            </a:r>
            <a:r>
              <a:rPr lang="es-EC" sz="1650" b="1" spc="-60" noProof="0" dirty="0">
                <a:solidFill>
                  <a:srgbClr val="334154"/>
                </a:solidFill>
                <a:latin typeface="Arial"/>
                <a:cs typeface="Arial"/>
              </a:rPr>
              <a:t> </a:t>
            </a:r>
            <a:r>
              <a:rPr lang="es-EC" sz="1650" b="1" noProof="0" dirty="0">
                <a:solidFill>
                  <a:srgbClr val="334154"/>
                </a:solidFill>
                <a:latin typeface="Arial"/>
                <a:cs typeface="Arial"/>
              </a:rPr>
              <a:t>MEDRANDA</a:t>
            </a:r>
            <a:r>
              <a:rPr lang="es-EC" sz="1650" b="1" spc="-75" noProof="0" dirty="0">
                <a:solidFill>
                  <a:srgbClr val="334154"/>
                </a:solidFill>
                <a:latin typeface="Arial"/>
                <a:cs typeface="Arial"/>
              </a:rPr>
              <a:t> </a:t>
            </a:r>
            <a:r>
              <a:rPr lang="es-EC" sz="1650" b="1" noProof="0" dirty="0">
                <a:solidFill>
                  <a:srgbClr val="334154"/>
                </a:solidFill>
                <a:latin typeface="Arial"/>
                <a:cs typeface="Arial"/>
              </a:rPr>
              <a:t>MARLON</a:t>
            </a:r>
            <a:r>
              <a:rPr lang="es-EC" sz="1650" b="1" spc="-45" noProof="0" dirty="0">
                <a:solidFill>
                  <a:srgbClr val="334154"/>
                </a:solidFill>
                <a:latin typeface="Arial"/>
                <a:cs typeface="Arial"/>
              </a:rPr>
              <a:t> </a:t>
            </a:r>
            <a:r>
              <a:rPr lang="es-EC" sz="1650" b="1" noProof="0" dirty="0">
                <a:solidFill>
                  <a:srgbClr val="334154"/>
                </a:solidFill>
                <a:latin typeface="Arial"/>
                <a:cs typeface="Arial"/>
              </a:rPr>
              <a:t>•</a:t>
            </a:r>
            <a:r>
              <a:rPr lang="es-EC" sz="1650" b="1" spc="-65" noProof="0" dirty="0">
                <a:solidFill>
                  <a:srgbClr val="334154"/>
                </a:solidFill>
                <a:latin typeface="Arial"/>
                <a:cs typeface="Arial"/>
              </a:rPr>
              <a:t> </a:t>
            </a:r>
            <a:r>
              <a:rPr lang="es-EC" sz="1650" b="1" noProof="0" dirty="0">
                <a:solidFill>
                  <a:srgbClr val="334154"/>
                </a:solidFill>
                <a:latin typeface="Arial"/>
                <a:cs typeface="Arial"/>
              </a:rPr>
              <a:t>MARISCAL</a:t>
            </a:r>
            <a:r>
              <a:rPr lang="es-EC" sz="1650" b="1" spc="-10" noProof="0" dirty="0">
                <a:solidFill>
                  <a:srgbClr val="334154"/>
                </a:solidFill>
                <a:latin typeface="Arial"/>
                <a:cs typeface="Arial"/>
              </a:rPr>
              <a:t> </a:t>
            </a:r>
            <a:r>
              <a:rPr lang="es-EC" sz="1650" b="1" noProof="0" dirty="0">
                <a:solidFill>
                  <a:srgbClr val="334154"/>
                </a:solidFill>
                <a:latin typeface="Arial"/>
                <a:cs typeface="Arial"/>
              </a:rPr>
              <a:t>CABRERA</a:t>
            </a:r>
            <a:r>
              <a:rPr lang="es-EC" sz="1650" b="1" spc="-75" noProof="0" dirty="0">
                <a:solidFill>
                  <a:srgbClr val="334154"/>
                </a:solidFill>
                <a:latin typeface="Arial"/>
                <a:cs typeface="Arial"/>
              </a:rPr>
              <a:t> </a:t>
            </a:r>
            <a:r>
              <a:rPr lang="es-EC" sz="1650" b="1" spc="-10" noProof="0" dirty="0">
                <a:solidFill>
                  <a:srgbClr val="334154"/>
                </a:solidFill>
                <a:latin typeface="Arial"/>
                <a:cs typeface="Arial"/>
              </a:rPr>
              <a:t>JAIME</a:t>
            </a:r>
            <a:r>
              <a:rPr lang="es-EC" sz="1650" b="1" spc="500" noProof="0" dirty="0">
                <a:solidFill>
                  <a:srgbClr val="334154"/>
                </a:solidFill>
                <a:latin typeface="Arial"/>
                <a:cs typeface="Arial"/>
              </a:rPr>
              <a:t> </a:t>
            </a:r>
            <a:r>
              <a:rPr lang="es-EC" sz="1650" b="1" noProof="0" dirty="0">
                <a:solidFill>
                  <a:srgbClr val="334154"/>
                </a:solidFill>
                <a:latin typeface="Arial"/>
                <a:cs typeface="Arial"/>
              </a:rPr>
              <a:t>RIVERA</a:t>
            </a:r>
            <a:r>
              <a:rPr lang="es-EC" sz="1650" b="1" spc="-95" noProof="0" dirty="0">
                <a:solidFill>
                  <a:srgbClr val="334154"/>
                </a:solidFill>
                <a:latin typeface="Arial"/>
                <a:cs typeface="Arial"/>
              </a:rPr>
              <a:t> </a:t>
            </a:r>
            <a:r>
              <a:rPr lang="es-EC" sz="1650" b="1" noProof="0" dirty="0">
                <a:solidFill>
                  <a:srgbClr val="334154"/>
                </a:solidFill>
                <a:latin typeface="Arial"/>
                <a:cs typeface="Arial"/>
              </a:rPr>
              <a:t>SUAREZ</a:t>
            </a:r>
            <a:r>
              <a:rPr lang="es-EC" sz="1650" b="1" spc="-60" noProof="0" dirty="0">
                <a:solidFill>
                  <a:srgbClr val="334154"/>
                </a:solidFill>
                <a:latin typeface="Arial"/>
                <a:cs typeface="Arial"/>
              </a:rPr>
              <a:t> </a:t>
            </a:r>
            <a:r>
              <a:rPr lang="es-EC" sz="1650" b="1" noProof="0" dirty="0">
                <a:solidFill>
                  <a:srgbClr val="334154"/>
                </a:solidFill>
                <a:latin typeface="Arial"/>
                <a:cs typeface="Arial"/>
              </a:rPr>
              <a:t>JONATHAN</a:t>
            </a:r>
            <a:r>
              <a:rPr lang="es-EC" sz="1650" b="1" spc="-35" noProof="0" dirty="0">
                <a:solidFill>
                  <a:srgbClr val="334154"/>
                </a:solidFill>
                <a:latin typeface="Arial"/>
                <a:cs typeface="Arial"/>
              </a:rPr>
              <a:t> </a:t>
            </a:r>
            <a:r>
              <a:rPr lang="es-EC" sz="1650" b="1" noProof="0" dirty="0">
                <a:solidFill>
                  <a:srgbClr val="334154"/>
                </a:solidFill>
                <a:latin typeface="Arial"/>
                <a:cs typeface="Arial"/>
              </a:rPr>
              <a:t>•</a:t>
            </a:r>
            <a:r>
              <a:rPr lang="es-EC" sz="1650" b="1" spc="-75" noProof="0" dirty="0">
                <a:solidFill>
                  <a:srgbClr val="334154"/>
                </a:solidFill>
                <a:latin typeface="Arial"/>
                <a:cs typeface="Arial"/>
              </a:rPr>
              <a:t> </a:t>
            </a:r>
            <a:r>
              <a:rPr lang="es-EC" sz="1650" b="1" noProof="0" dirty="0">
                <a:solidFill>
                  <a:srgbClr val="334154"/>
                </a:solidFill>
                <a:latin typeface="Arial"/>
                <a:cs typeface="Arial"/>
              </a:rPr>
              <a:t>UMAGINGA</a:t>
            </a:r>
            <a:r>
              <a:rPr lang="es-EC" sz="1650" b="1" spc="-45" noProof="0" dirty="0">
                <a:solidFill>
                  <a:srgbClr val="334154"/>
                </a:solidFill>
                <a:latin typeface="Arial"/>
                <a:cs typeface="Arial"/>
              </a:rPr>
              <a:t> </a:t>
            </a:r>
            <a:r>
              <a:rPr lang="es-EC" sz="1650" b="1" noProof="0" dirty="0">
                <a:solidFill>
                  <a:srgbClr val="334154"/>
                </a:solidFill>
                <a:latin typeface="Arial"/>
                <a:cs typeface="Arial"/>
              </a:rPr>
              <a:t>AREVALO</a:t>
            </a:r>
            <a:r>
              <a:rPr lang="es-EC" sz="1650" b="1" spc="-30" noProof="0" dirty="0">
                <a:solidFill>
                  <a:srgbClr val="334154"/>
                </a:solidFill>
                <a:latin typeface="Arial"/>
                <a:cs typeface="Arial"/>
              </a:rPr>
              <a:t> </a:t>
            </a:r>
            <a:r>
              <a:rPr lang="es-EC" sz="1650" b="1" spc="-10" noProof="0" dirty="0">
                <a:solidFill>
                  <a:srgbClr val="334154"/>
                </a:solidFill>
                <a:latin typeface="Arial"/>
                <a:cs typeface="Arial"/>
              </a:rPr>
              <a:t>JEFFERSON</a:t>
            </a:r>
            <a:endParaRPr lang="es-EC" sz="1650" noProof="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14"/>
          <p:cNvSpPr txBox="1">
            <a:spLocks noGrp="1"/>
          </p:cNvSpPr>
          <p:nvPr>
            <p:ph type="title"/>
          </p:nvPr>
        </p:nvSpPr>
        <p:spPr>
          <a:xfrm>
            <a:off x="484505" y="-12897"/>
            <a:ext cx="9688195" cy="1155897"/>
          </a:xfrm>
          <a:prstGeom prst="rect">
            <a:avLst/>
          </a:prstGeom>
        </p:spPr>
        <p:txBody>
          <a:bodyPr vert="horz" wrap="square" lIns="0" tIns="456184" rIns="0" bIns="0" rtlCol="0">
            <a:spAutoFit/>
          </a:bodyPr>
          <a:lstStyle/>
          <a:p>
            <a:pPr marL="12700">
              <a:lnSpc>
                <a:spcPct val="100000"/>
              </a:lnSpc>
              <a:spcBef>
                <a:spcPts val="100"/>
              </a:spcBef>
            </a:pPr>
            <a:r>
              <a:rPr lang="es-EC" sz="3600" noProof="0" dirty="0">
                <a:latin typeface="Cambria"/>
                <a:cs typeface="Cambria"/>
              </a:rPr>
              <a:t>18.</a:t>
            </a:r>
            <a:r>
              <a:rPr lang="es-EC" sz="3600" spc="40" noProof="0" dirty="0">
                <a:latin typeface="Cambria"/>
                <a:cs typeface="Cambria"/>
              </a:rPr>
              <a:t> </a:t>
            </a:r>
            <a:r>
              <a:rPr lang="es-EC" sz="3600" spc="175" noProof="0" dirty="0">
                <a:latin typeface="Cambria"/>
                <a:cs typeface="Cambria"/>
              </a:rPr>
              <a:t>Desglose</a:t>
            </a:r>
            <a:r>
              <a:rPr lang="es-EC" sz="3600" spc="-5" noProof="0" dirty="0">
                <a:latin typeface="Cambria"/>
                <a:cs typeface="Cambria"/>
              </a:rPr>
              <a:t> </a:t>
            </a:r>
            <a:r>
              <a:rPr lang="es-EC" sz="3600" spc="85" noProof="0" dirty="0">
                <a:latin typeface="Cambria"/>
                <a:cs typeface="Cambria"/>
              </a:rPr>
              <a:t>del</a:t>
            </a:r>
            <a:r>
              <a:rPr lang="es-EC" sz="3600" spc="40" noProof="0" dirty="0">
                <a:latin typeface="Cambria"/>
                <a:cs typeface="Cambria"/>
              </a:rPr>
              <a:t> </a:t>
            </a:r>
            <a:r>
              <a:rPr lang="es-EC" sz="3600" spc="145" noProof="0" dirty="0">
                <a:latin typeface="Cambria"/>
                <a:cs typeface="Cambria"/>
              </a:rPr>
              <a:t>Proceso</a:t>
            </a:r>
            <a:r>
              <a:rPr lang="es-EC" sz="3600" spc="25" noProof="0" dirty="0">
                <a:latin typeface="Cambria"/>
                <a:cs typeface="Cambria"/>
              </a:rPr>
              <a:t> </a:t>
            </a:r>
            <a:r>
              <a:rPr lang="es-EC" sz="3600" spc="80" noProof="0" dirty="0">
                <a:latin typeface="Cambria"/>
                <a:cs typeface="Cambria"/>
              </a:rPr>
              <a:t>de</a:t>
            </a:r>
            <a:r>
              <a:rPr lang="es-EC" sz="3600" spc="40" noProof="0" dirty="0">
                <a:latin typeface="Cambria"/>
                <a:cs typeface="Cambria"/>
              </a:rPr>
              <a:t> </a:t>
            </a:r>
            <a:r>
              <a:rPr lang="es-EC" sz="3600" spc="145" noProof="0" dirty="0">
                <a:latin typeface="Cambria"/>
                <a:cs typeface="Cambria"/>
              </a:rPr>
              <a:t>Elicitación</a:t>
            </a:r>
            <a:endParaRPr lang="es-EC" sz="3600" noProof="0" dirty="0">
              <a:latin typeface="Cambria"/>
              <a:cs typeface="Cambria"/>
            </a:endParaRPr>
          </a:p>
        </p:txBody>
      </p:sp>
      <p:sp>
        <p:nvSpPr>
          <p:cNvPr id="16" name="object 3">
            <a:extLst>
              <a:ext uri="{FF2B5EF4-FFF2-40B4-BE49-F238E27FC236}">
                <a16:creationId xmlns:a16="http://schemas.microsoft.com/office/drawing/2014/main" id="{1A62B84F-6B8B-4343-A784-2A070EC9868F}"/>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18" name="Imagen 17">
            <a:extLst>
              <a:ext uri="{FF2B5EF4-FFF2-40B4-BE49-F238E27FC236}">
                <a16:creationId xmlns:a16="http://schemas.microsoft.com/office/drawing/2014/main" id="{5E88D332-4A0A-47DC-8DCF-FE9C5658E435}"/>
              </a:ext>
            </a:extLst>
          </p:cNvPr>
          <p:cNvPicPr>
            <a:picLocks noChangeAspect="1"/>
          </p:cNvPicPr>
          <p:nvPr/>
        </p:nvPicPr>
        <p:blipFill rotWithShape="1">
          <a:blip r:embed="rId3"/>
          <a:srcRect t="15640" b="7736"/>
          <a:stretch/>
        </p:blipFill>
        <p:spPr>
          <a:xfrm>
            <a:off x="852522" y="2209800"/>
            <a:ext cx="10486955" cy="37195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49957" y="2629027"/>
            <a:ext cx="8293734" cy="1113155"/>
          </a:xfrm>
          <a:prstGeom prst="rect">
            <a:avLst/>
          </a:prstGeom>
        </p:spPr>
        <p:txBody>
          <a:bodyPr vert="horz" wrap="square" lIns="0" tIns="12700" rIns="0" bIns="0" rtlCol="0">
            <a:spAutoFit/>
          </a:bodyPr>
          <a:lstStyle/>
          <a:p>
            <a:pPr algn="ctr">
              <a:lnSpc>
                <a:spcPct val="100000"/>
              </a:lnSpc>
              <a:spcBef>
                <a:spcPts val="100"/>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19:</a:t>
            </a:r>
            <a:endParaRPr lang="es-EC" sz="2100" noProof="0" dirty="0">
              <a:latin typeface="Calibri"/>
              <a:cs typeface="Calibri"/>
            </a:endParaRPr>
          </a:p>
          <a:p>
            <a:pPr algn="ctr">
              <a:lnSpc>
                <a:spcPct val="100000"/>
              </a:lnSpc>
              <a:spcBef>
                <a:spcPts val="280"/>
              </a:spcBef>
            </a:pPr>
            <a:r>
              <a:rPr lang="es-EC" sz="4800" spc="-45" noProof="0" dirty="0">
                <a:solidFill>
                  <a:srgbClr val="002854"/>
                </a:solidFill>
                <a:latin typeface="Times New Roman"/>
                <a:cs typeface="Times New Roman"/>
              </a:rPr>
              <a:t>TÉCNICAS</a:t>
            </a:r>
            <a:r>
              <a:rPr lang="es-EC" sz="4800" spc="-120" noProof="0" dirty="0">
                <a:solidFill>
                  <a:srgbClr val="002854"/>
                </a:solidFill>
                <a:latin typeface="Times New Roman"/>
                <a:cs typeface="Times New Roman"/>
              </a:rPr>
              <a:t> </a:t>
            </a:r>
            <a:r>
              <a:rPr lang="es-EC" sz="4800" noProof="0" dirty="0">
                <a:solidFill>
                  <a:srgbClr val="002854"/>
                </a:solidFill>
                <a:latin typeface="Times New Roman"/>
                <a:cs typeface="Times New Roman"/>
              </a:rPr>
              <a:t>DE</a:t>
            </a:r>
            <a:r>
              <a:rPr lang="es-EC" sz="4800" spc="-140" noProof="0" dirty="0">
                <a:solidFill>
                  <a:srgbClr val="002854"/>
                </a:solidFill>
                <a:latin typeface="Times New Roman"/>
                <a:cs typeface="Times New Roman"/>
              </a:rPr>
              <a:t> </a:t>
            </a:r>
            <a:r>
              <a:rPr lang="es-EC" sz="4800" spc="-75" noProof="0" dirty="0">
                <a:solidFill>
                  <a:srgbClr val="002854"/>
                </a:solidFill>
                <a:latin typeface="Times New Roman"/>
                <a:cs typeface="Times New Roman"/>
              </a:rPr>
              <a:t>ELICITACIÓN</a:t>
            </a:r>
            <a:endParaRPr lang="es-EC" sz="4800" noProof="0" dirty="0">
              <a:latin typeface="Times New Roman"/>
              <a:cs typeface="Times New Roman"/>
            </a:endParaRPr>
          </a:p>
        </p:txBody>
      </p:sp>
      <p:sp>
        <p:nvSpPr>
          <p:cNvPr id="3" name="object 3"/>
          <p:cNvSpPr/>
          <p:nvPr/>
        </p:nvSpPr>
        <p:spPr>
          <a:xfrm>
            <a:off x="5618988" y="3819144"/>
            <a:ext cx="952500" cy="38100"/>
          </a:xfrm>
          <a:custGeom>
            <a:avLst/>
            <a:gdLst/>
            <a:ahLst/>
            <a:cxnLst/>
            <a:rect l="l" t="t" r="r" b="b"/>
            <a:pathLst>
              <a:path w="952500" h="38100">
                <a:moveTo>
                  <a:pt x="952500" y="0"/>
                </a:moveTo>
                <a:lnTo>
                  <a:pt x="0" y="0"/>
                </a:lnTo>
                <a:lnTo>
                  <a:pt x="0" y="38099"/>
                </a:lnTo>
                <a:lnTo>
                  <a:pt x="952500" y="38099"/>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5883" y="2031516"/>
            <a:ext cx="5801995" cy="267381"/>
          </a:xfrm>
          <a:prstGeom prst="rect">
            <a:avLst/>
          </a:prstGeom>
        </p:spPr>
        <p:txBody>
          <a:bodyPr vert="horz" wrap="square" lIns="0" tIns="13335" rIns="0" bIns="0" rtlCol="0">
            <a:spAutoFit/>
          </a:bodyPr>
          <a:lstStyle/>
          <a:p>
            <a:pPr marL="12700">
              <a:lnSpc>
                <a:spcPct val="100000"/>
              </a:lnSpc>
              <a:spcBef>
                <a:spcPts val="105"/>
              </a:spcBef>
            </a:pPr>
            <a:r>
              <a:rPr lang="es-EC" sz="1650" noProof="0" dirty="0">
                <a:solidFill>
                  <a:srgbClr val="334154"/>
                </a:solidFill>
                <a:latin typeface="Arial MT"/>
              </a:rPr>
              <a:t>La estandarización es fundamental para evitar ambigüedades</a:t>
            </a:r>
            <a:r>
              <a:rPr lang="es-EC" sz="1650" spc="-10" noProof="0" dirty="0">
                <a:solidFill>
                  <a:srgbClr val="334154"/>
                </a:solidFill>
                <a:latin typeface="Arial MT"/>
                <a:cs typeface="Arial MT"/>
              </a:rPr>
              <a:t>.</a:t>
            </a:r>
            <a:endParaRPr lang="es-EC" sz="1650" noProof="0" dirty="0">
              <a:latin typeface="Arial MT"/>
              <a:cs typeface="Arial MT"/>
            </a:endParaRPr>
          </a:p>
        </p:txBody>
      </p:sp>
      <p:sp>
        <p:nvSpPr>
          <p:cNvPr id="5" name="object 5"/>
          <p:cNvSpPr txBox="1">
            <a:spLocks noGrp="1"/>
          </p:cNvSpPr>
          <p:nvPr>
            <p:ph type="title"/>
          </p:nvPr>
        </p:nvSpPr>
        <p:spPr>
          <a:xfrm>
            <a:off x="595883" y="304800"/>
            <a:ext cx="10710863" cy="1014637"/>
          </a:xfrm>
          <a:prstGeom prst="rect">
            <a:avLst/>
          </a:prstGeom>
        </p:spPr>
        <p:txBody>
          <a:bodyPr vert="horz" wrap="square" lIns="0" tIns="456184" rIns="0" bIns="0" rtlCol="0">
            <a:spAutoFit/>
          </a:bodyPr>
          <a:lstStyle/>
          <a:p>
            <a:pPr marL="12700">
              <a:lnSpc>
                <a:spcPct val="100000"/>
              </a:lnSpc>
              <a:spcBef>
                <a:spcPts val="100"/>
              </a:spcBef>
            </a:pPr>
            <a:r>
              <a:rPr lang="es-EC" sz="3600" spc="-120" noProof="0" dirty="0">
                <a:latin typeface="Cambria"/>
                <a:cs typeface="Cambria"/>
              </a:rPr>
              <a:t>19.1</a:t>
            </a:r>
            <a:r>
              <a:rPr lang="es-EC" sz="3600" spc="35" noProof="0" dirty="0">
                <a:latin typeface="Cambria"/>
                <a:cs typeface="Cambria"/>
              </a:rPr>
              <a:t> </a:t>
            </a:r>
            <a:r>
              <a:rPr lang="es-EC" sz="3600" spc="130" noProof="0" dirty="0">
                <a:latin typeface="Cambria"/>
                <a:cs typeface="Cambria"/>
              </a:rPr>
              <a:t>Técnicas de Elicitación: Plantilla común</a:t>
            </a:r>
            <a:endParaRPr lang="es-EC" sz="3600" noProof="0" dirty="0">
              <a:latin typeface="Cambria"/>
              <a:cs typeface="Cambria"/>
            </a:endParaRPr>
          </a:p>
        </p:txBody>
      </p:sp>
      <p:sp>
        <p:nvSpPr>
          <p:cNvPr id="7" name="object 3">
            <a:extLst>
              <a:ext uri="{FF2B5EF4-FFF2-40B4-BE49-F238E27FC236}">
                <a16:creationId xmlns:a16="http://schemas.microsoft.com/office/drawing/2014/main" id="{C417060B-CDE5-41CF-9E7A-DF49C536F913}"/>
              </a:ext>
            </a:extLst>
          </p:cNvPr>
          <p:cNvSpPr/>
          <p:nvPr/>
        </p:nvSpPr>
        <p:spPr>
          <a:xfrm>
            <a:off x="595883" y="2326329"/>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4" name="Picture 3">
            <a:extLst>
              <a:ext uri="{FF2B5EF4-FFF2-40B4-BE49-F238E27FC236}">
                <a16:creationId xmlns:a16="http://schemas.microsoft.com/office/drawing/2014/main" id="{77398145-0469-85BA-A950-110ED5B115D6}"/>
              </a:ext>
            </a:extLst>
          </p:cNvPr>
          <p:cNvPicPr>
            <a:picLocks noChangeAspect="1"/>
          </p:cNvPicPr>
          <p:nvPr/>
        </p:nvPicPr>
        <p:blipFill>
          <a:blip r:embed="rId3"/>
          <a:stretch>
            <a:fillRect/>
          </a:stretch>
        </p:blipFill>
        <p:spPr>
          <a:xfrm>
            <a:off x="595883" y="2514600"/>
            <a:ext cx="10870967" cy="28451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617219" y="5359146"/>
            <a:ext cx="11003280" cy="239395"/>
          </a:xfrm>
          <a:prstGeom prst="rect">
            <a:avLst/>
          </a:prstGeom>
        </p:spPr>
        <p:txBody>
          <a:bodyPr vert="horz" wrap="square" lIns="0" tIns="12700" rIns="0" bIns="0" rtlCol="0">
            <a:spAutoFit/>
          </a:bodyPr>
          <a:lstStyle/>
          <a:p>
            <a:pPr marL="97155">
              <a:lnSpc>
                <a:spcPct val="100000"/>
              </a:lnSpc>
              <a:spcBef>
                <a:spcPts val="100"/>
              </a:spcBef>
            </a:pPr>
            <a:r>
              <a:rPr lang="es-EC" sz="1400" b="1" i="1" noProof="0" dirty="0">
                <a:solidFill>
                  <a:srgbClr val="63748A"/>
                </a:solidFill>
                <a:latin typeface="Arial"/>
                <a:cs typeface="Arial"/>
              </a:rPr>
              <a:t>Esfuerzo</a:t>
            </a:r>
            <a:r>
              <a:rPr lang="es-EC" sz="1200" b="1" i="1" noProof="0" dirty="0">
                <a:solidFill>
                  <a:srgbClr val="63748A"/>
                </a:solidFill>
                <a:latin typeface="Arial"/>
                <a:cs typeface="Arial"/>
              </a:rPr>
              <a:t>:</a:t>
            </a:r>
            <a:r>
              <a:rPr lang="es-EC" sz="1200" b="1" i="1" spc="-25" noProof="0" dirty="0">
                <a:solidFill>
                  <a:srgbClr val="63748A"/>
                </a:solidFill>
                <a:latin typeface="Arial"/>
                <a:cs typeface="Arial"/>
              </a:rPr>
              <a:t> </a:t>
            </a:r>
            <a:r>
              <a:rPr lang="es-EC" sz="1400" i="1" spc="-10" noProof="0" dirty="0">
                <a:solidFill>
                  <a:srgbClr val="63748A"/>
                </a:solidFill>
                <a:latin typeface="Arial"/>
                <a:cs typeface="Arial"/>
              </a:rPr>
              <a:t>Medio-Alto</a:t>
            </a:r>
            <a:r>
              <a:rPr lang="es-EC" sz="1200" i="1" spc="-10" noProof="0" dirty="0">
                <a:solidFill>
                  <a:srgbClr val="63748A"/>
                </a:solidFill>
                <a:latin typeface="Arial"/>
                <a:cs typeface="Arial"/>
              </a:rPr>
              <a:t>.</a:t>
            </a:r>
            <a:endParaRPr lang="es-EC" sz="1200" noProof="0" dirty="0">
              <a:latin typeface="Arial"/>
              <a:cs typeface="Arial"/>
            </a:endParaRPr>
          </a:p>
        </p:txBody>
      </p:sp>
      <p:sp>
        <p:nvSpPr>
          <p:cNvPr id="9" name="object 9"/>
          <p:cNvSpPr/>
          <p:nvPr/>
        </p:nvSpPr>
        <p:spPr>
          <a:xfrm>
            <a:off x="571500" y="5233415"/>
            <a:ext cx="45720" cy="424180"/>
          </a:xfrm>
          <a:custGeom>
            <a:avLst/>
            <a:gdLst/>
            <a:ahLst/>
            <a:cxnLst/>
            <a:rect l="l" t="t" r="r" b="b"/>
            <a:pathLst>
              <a:path w="45720" h="424179">
                <a:moveTo>
                  <a:pt x="45720" y="0"/>
                </a:moveTo>
                <a:lnTo>
                  <a:pt x="0" y="0"/>
                </a:lnTo>
                <a:lnTo>
                  <a:pt x="0" y="423672"/>
                </a:lnTo>
                <a:lnTo>
                  <a:pt x="45720" y="423672"/>
                </a:lnTo>
                <a:lnTo>
                  <a:pt x="45720" y="0"/>
                </a:lnTo>
                <a:close/>
              </a:path>
            </a:pathLst>
          </a:custGeom>
          <a:solidFill>
            <a:srgbClr val="11C99F"/>
          </a:solidFill>
        </p:spPr>
        <p:txBody>
          <a:bodyPr wrap="square" lIns="0" tIns="0" rIns="0" bIns="0" rtlCol="0"/>
          <a:lstStyle/>
          <a:p>
            <a:endParaRPr lang="es-EC" noProof="0" dirty="0"/>
          </a:p>
        </p:txBody>
      </p:sp>
      <p:sp>
        <p:nvSpPr>
          <p:cNvPr id="16" name="object 16"/>
          <p:cNvSpPr txBox="1">
            <a:spLocks noGrp="1"/>
          </p:cNvSpPr>
          <p:nvPr>
            <p:ph type="title"/>
          </p:nvPr>
        </p:nvSpPr>
        <p:spPr>
          <a:xfrm>
            <a:off x="368300" y="280161"/>
            <a:ext cx="9688195" cy="1405071"/>
          </a:xfrm>
          <a:prstGeom prst="rect">
            <a:avLst/>
          </a:prstGeom>
        </p:spPr>
        <p:txBody>
          <a:bodyPr vert="horz" wrap="square" lIns="0" tIns="263722" rIns="0" bIns="0" rtlCol="0">
            <a:spAutoFit/>
          </a:bodyPr>
          <a:lstStyle/>
          <a:p>
            <a:pPr marL="203200">
              <a:lnSpc>
                <a:spcPct val="100000"/>
              </a:lnSpc>
              <a:spcBef>
                <a:spcPts val="1125"/>
              </a:spcBef>
            </a:pPr>
            <a:r>
              <a:rPr lang="es-EC" sz="3600" noProof="0" dirty="0">
                <a:latin typeface="Cambria"/>
                <a:cs typeface="Cambria"/>
              </a:rPr>
              <a:t>19.2</a:t>
            </a:r>
            <a:r>
              <a:rPr lang="es-EC" sz="3600" spc="40" noProof="0" dirty="0">
                <a:latin typeface="Cambria"/>
                <a:cs typeface="Cambria"/>
              </a:rPr>
              <a:t> </a:t>
            </a:r>
            <a:r>
              <a:rPr lang="es-EC" noProof="0" dirty="0"/>
              <a:t>La</a:t>
            </a:r>
            <a:r>
              <a:rPr lang="es-EC" spc="-5" noProof="0" dirty="0"/>
              <a:t> </a:t>
            </a:r>
            <a:r>
              <a:rPr lang="es-EC" spc="-10" noProof="0" dirty="0"/>
              <a:t>Entrevista</a:t>
            </a:r>
            <a:endParaRPr lang="es-EC" sz="3600" noProof="0" dirty="0">
              <a:latin typeface="Cambria"/>
              <a:cs typeface="Cambria"/>
            </a:endParaRPr>
          </a:p>
          <a:p>
            <a:pPr marL="203200">
              <a:lnSpc>
                <a:spcPct val="100000"/>
              </a:lnSpc>
              <a:spcBef>
                <a:spcPts val="620"/>
              </a:spcBef>
            </a:pPr>
            <a:br>
              <a:rPr lang="es-EC" sz="1650" noProof="0" dirty="0">
                <a:solidFill>
                  <a:srgbClr val="334154"/>
                </a:solidFill>
                <a:latin typeface="Arial MT"/>
              </a:rPr>
            </a:br>
            <a:r>
              <a:rPr lang="es-EC" sz="1650" noProof="0" dirty="0">
                <a:solidFill>
                  <a:srgbClr val="334154"/>
                </a:solidFill>
                <a:latin typeface="Arial MT"/>
              </a:rPr>
              <a:t>Tipos y Preparación</a:t>
            </a:r>
          </a:p>
        </p:txBody>
      </p:sp>
      <p:sp>
        <p:nvSpPr>
          <p:cNvPr id="17" name="object 3">
            <a:extLst>
              <a:ext uri="{FF2B5EF4-FFF2-40B4-BE49-F238E27FC236}">
                <a16:creationId xmlns:a16="http://schemas.microsoft.com/office/drawing/2014/main" id="{06A93953-F6FA-43ED-95F9-D87E261F2D93}"/>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19" name="Imagen 18">
            <a:extLst>
              <a:ext uri="{FF2B5EF4-FFF2-40B4-BE49-F238E27FC236}">
                <a16:creationId xmlns:a16="http://schemas.microsoft.com/office/drawing/2014/main" id="{1290AFDC-B1A7-44EA-8A57-A8CF4841A628}"/>
              </a:ext>
            </a:extLst>
          </p:cNvPr>
          <p:cNvPicPr>
            <a:picLocks noChangeAspect="1"/>
          </p:cNvPicPr>
          <p:nvPr/>
        </p:nvPicPr>
        <p:blipFill>
          <a:blip r:embed="rId3"/>
          <a:stretch>
            <a:fillRect/>
          </a:stretch>
        </p:blipFill>
        <p:spPr>
          <a:xfrm>
            <a:off x="347968" y="2045960"/>
            <a:ext cx="11496063" cy="303118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sp>
        <p:nvSpPr>
          <p:cNvPr id="3" name="object 3"/>
          <p:cNvSpPr txBox="1">
            <a:spLocks noGrp="1"/>
          </p:cNvSpPr>
          <p:nvPr>
            <p:ph type="title"/>
          </p:nvPr>
        </p:nvSpPr>
        <p:spPr>
          <a:xfrm>
            <a:off x="558800" y="569721"/>
            <a:ext cx="4655185" cy="528320"/>
          </a:xfrm>
          <a:prstGeom prst="rect">
            <a:avLst/>
          </a:prstGeom>
        </p:spPr>
        <p:txBody>
          <a:bodyPr vert="horz" wrap="square" lIns="0" tIns="0" rIns="0" bIns="0" rtlCol="0">
            <a:spAutoFit/>
          </a:bodyPr>
          <a:lstStyle/>
          <a:p>
            <a:pPr marL="12700">
              <a:lnSpc>
                <a:spcPts val="4120"/>
              </a:lnSpc>
            </a:pPr>
            <a:r>
              <a:rPr lang="es-EC" sz="3600" spc="-45" noProof="0" dirty="0">
                <a:latin typeface="Cambria"/>
                <a:cs typeface="Cambria"/>
              </a:rPr>
              <a:t>19.3</a:t>
            </a:r>
            <a:r>
              <a:rPr lang="es-EC" sz="3600" spc="-245" noProof="0" dirty="0">
                <a:latin typeface="Cambria"/>
                <a:cs typeface="Cambria"/>
              </a:rPr>
              <a:t> </a:t>
            </a:r>
            <a:r>
              <a:rPr lang="es-EC" noProof="0" dirty="0"/>
              <a:t>Taller</a:t>
            </a:r>
            <a:r>
              <a:rPr lang="es-EC" spc="-10" noProof="0" dirty="0"/>
              <a:t> </a:t>
            </a:r>
            <a:r>
              <a:rPr lang="es-EC" noProof="0" dirty="0"/>
              <a:t>o</a:t>
            </a:r>
            <a:r>
              <a:rPr lang="es-EC" spc="-5" noProof="0" dirty="0"/>
              <a:t> </a:t>
            </a:r>
            <a:r>
              <a:rPr lang="es-EC" spc="-10" noProof="0" dirty="0"/>
              <a:t>Workshop</a:t>
            </a:r>
            <a:endParaRPr lang="es-EC" sz="3600" noProof="0" dirty="0">
              <a:latin typeface="Cambria"/>
              <a:cs typeface="Cambria"/>
            </a:endParaRPr>
          </a:p>
        </p:txBody>
      </p:sp>
      <p:grpSp>
        <p:nvGrpSpPr>
          <p:cNvPr id="4" name="object 4"/>
          <p:cNvGrpSpPr/>
          <p:nvPr/>
        </p:nvGrpSpPr>
        <p:grpSpPr>
          <a:xfrm>
            <a:off x="896111" y="262127"/>
            <a:ext cx="11210290" cy="6368415"/>
            <a:chOff x="896111" y="262127"/>
            <a:chExt cx="11210290" cy="6368415"/>
          </a:xfrm>
        </p:grpSpPr>
        <p:pic>
          <p:nvPicPr>
            <p:cNvPr id="5" name="object 5"/>
            <p:cNvPicPr/>
            <p:nvPr/>
          </p:nvPicPr>
          <p:blipFill>
            <a:blip r:embed="rId4" cstate="print"/>
            <a:stretch>
              <a:fillRect/>
            </a:stretch>
          </p:blipFill>
          <p:spPr>
            <a:xfrm>
              <a:off x="6763511" y="262127"/>
              <a:ext cx="5342382" cy="6368034"/>
            </a:xfrm>
            <a:prstGeom prst="rect">
              <a:avLst/>
            </a:prstGeom>
          </p:spPr>
        </p:pic>
        <p:sp>
          <p:nvSpPr>
            <p:cNvPr id="6" name="object 6"/>
            <p:cNvSpPr/>
            <p:nvPr/>
          </p:nvSpPr>
          <p:spPr>
            <a:xfrm>
              <a:off x="896111" y="4988051"/>
              <a:ext cx="4191000" cy="443865"/>
            </a:xfrm>
            <a:custGeom>
              <a:avLst/>
              <a:gdLst/>
              <a:ahLst/>
              <a:cxnLst/>
              <a:rect l="l" t="t" r="r" b="b"/>
              <a:pathLst>
                <a:path w="4191000" h="443864">
                  <a:moveTo>
                    <a:pt x="0" y="443484"/>
                  </a:moveTo>
                  <a:lnTo>
                    <a:pt x="4191000" y="443484"/>
                  </a:lnTo>
                  <a:lnTo>
                    <a:pt x="4191000" y="0"/>
                  </a:lnTo>
                  <a:lnTo>
                    <a:pt x="0" y="0"/>
                  </a:lnTo>
                  <a:lnTo>
                    <a:pt x="0" y="443484"/>
                  </a:lnTo>
                  <a:close/>
                </a:path>
              </a:pathLst>
            </a:custGeom>
            <a:solidFill>
              <a:srgbClr val="FCFCFC"/>
            </a:solidFill>
          </p:spPr>
          <p:txBody>
            <a:bodyPr wrap="square" lIns="0" tIns="0" rIns="0" bIns="0" rtlCol="0"/>
            <a:lstStyle/>
            <a:p>
              <a:endParaRPr lang="es-EC" noProof="0" dirty="0"/>
            </a:p>
          </p:txBody>
        </p:sp>
      </p:grpSp>
      <p:sp>
        <p:nvSpPr>
          <p:cNvPr id="7" name="object 7"/>
          <p:cNvSpPr txBox="1"/>
          <p:nvPr/>
        </p:nvSpPr>
        <p:spPr>
          <a:xfrm>
            <a:off x="520700" y="1245506"/>
            <a:ext cx="4961255" cy="3162935"/>
          </a:xfrm>
          <a:prstGeom prst="rect">
            <a:avLst/>
          </a:prstGeom>
        </p:spPr>
        <p:txBody>
          <a:bodyPr vert="horz" wrap="square" lIns="0" tIns="113664" rIns="0" bIns="0" rtlCol="0">
            <a:spAutoFit/>
          </a:bodyPr>
          <a:lstStyle/>
          <a:p>
            <a:pPr marL="50800">
              <a:lnSpc>
                <a:spcPct val="100000"/>
              </a:lnSpc>
              <a:spcBef>
                <a:spcPts val="894"/>
              </a:spcBef>
            </a:pPr>
            <a:r>
              <a:rPr lang="es-EC" sz="1650" noProof="0" dirty="0">
                <a:solidFill>
                  <a:srgbClr val="334154"/>
                </a:solidFill>
                <a:latin typeface="Arial MT"/>
              </a:rPr>
              <a:t>Considerada la técnica más poderosa para</a:t>
            </a:r>
          </a:p>
          <a:p>
            <a:pPr marL="50800">
              <a:lnSpc>
                <a:spcPct val="100000"/>
              </a:lnSpc>
              <a:spcBef>
                <a:spcPts val="795"/>
              </a:spcBef>
            </a:pPr>
            <a:r>
              <a:rPr lang="es-EC" sz="1650" noProof="0" dirty="0">
                <a:solidFill>
                  <a:srgbClr val="334154"/>
                </a:solidFill>
                <a:latin typeface="Arial MT"/>
              </a:rPr>
              <a:t>elicitación y consenso.</a:t>
            </a:r>
          </a:p>
          <a:p>
            <a:pPr>
              <a:lnSpc>
                <a:spcPct val="100000"/>
              </a:lnSpc>
              <a:spcBef>
                <a:spcPts val="815"/>
              </a:spcBef>
            </a:pPr>
            <a:endParaRPr lang="es-EC" sz="1650" noProof="0" dirty="0">
              <a:latin typeface="Arial MT"/>
              <a:cs typeface="Arial MT"/>
            </a:endParaRPr>
          </a:p>
          <a:p>
            <a:pPr marL="317500" indent="-152400">
              <a:lnSpc>
                <a:spcPct val="100000"/>
              </a:lnSpc>
              <a:spcBef>
                <a:spcPts val="5"/>
              </a:spcBef>
              <a:buFont typeface="Arial MT"/>
              <a:buChar char="•"/>
              <a:tabLst>
                <a:tab pos="317500" algn="l"/>
              </a:tabLst>
            </a:pPr>
            <a:r>
              <a:rPr lang="es-EC" sz="1650" b="1" noProof="0" dirty="0">
                <a:solidFill>
                  <a:srgbClr val="334154"/>
                </a:solidFill>
                <a:latin typeface="Arial"/>
                <a:cs typeface="Arial"/>
              </a:rPr>
              <a:t>Roles:</a:t>
            </a:r>
            <a:r>
              <a:rPr lang="es-EC" sz="1650" b="1" spc="-45" noProof="0" dirty="0">
                <a:solidFill>
                  <a:srgbClr val="334154"/>
                </a:solidFill>
                <a:latin typeface="Arial"/>
                <a:cs typeface="Arial"/>
              </a:rPr>
              <a:t> </a:t>
            </a:r>
            <a:r>
              <a:rPr lang="es-EC" sz="1650" noProof="0" dirty="0">
                <a:solidFill>
                  <a:srgbClr val="334154"/>
                </a:solidFill>
                <a:latin typeface="Arial MT"/>
              </a:rPr>
              <a:t>Moderador y Encargado de actas.</a:t>
            </a:r>
          </a:p>
          <a:p>
            <a:pPr marL="298450" marR="148590" indent="-133985">
              <a:lnSpc>
                <a:spcPct val="140000"/>
              </a:lnSpc>
              <a:spcBef>
                <a:spcPts val="1670"/>
              </a:spcBef>
              <a:buFont typeface="Arial MT"/>
              <a:buChar char="•"/>
              <a:tabLst>
                <a:tab pos="298450" algn="l"/>
              </a:tabLst>
            </a:pPr>
            <a:r>
              <a:rPr lang="es-EC" sz="1650" b="1" noProof="0" dirty="0">
                <a:solidFill>
                  <a:srgbClr val="334154"/>
                </a:solidFill>
                <a:latin typeface="Arial"/>
                <a:cs typeface="Arial"/>
              </a:rPr>
              <a:t>Dinámica:</a:t>
            </a:r>
            <a:r>
              <a:rPr lang="es-EC" sz="1650" b="1" spc="-55" noProof="0" dirty="0">
                <a:solidFill>
                  <a:srgbClr val="334154"/>
                </a:solidFill>
                <a:latin typeface="Arial"/>
                <a:cs typeface="Arial"/>
              </a:rPr>
              <a:t> </a:t>
            </a:r>
            <a:r>
              <a:rPr lang="es-EC" sz="1650" noProof="0" dirty="0">
                <a:solidFill>
                  <a:srgbClr val="334154"/>
                </a:solidFill>
                <a:latin typeface="Arial MT"/>
              </a:rPr>
              <a:t>Se usan técnicas de asistencia como Lluvia de Ideas o Método KJ.</a:t>
            </a:r>
          </a:p>
          <a:p>
            <a:pPr marL="355600" marR="17780" lvl="1" indent="-133350">
              <a:lnSpc>
                <a:spcPct val="140000"/>
              </a:lnSpc>
              <a:spcBef>
                <a:spcPts val="1695"/>
              </a:spcBef>
              <a:buFont typeface="Arial MT"/>
              <a:buChar char="•"/>
              <a:tabLst>
                <a:tab pos="355600" algn="l"/>
              </a:tabLst>
            </a:pPr>
            <a:r>
              <a:rPr lang="es-EC" sz="1650" b="1" noProof="0" dirty="0">
                <a:solidFill>
                  <a:srgbClr val="334154"/>
                </a:solidFill>
                <a:latin typeface="Arial"/>
                <a:cs typeface="Arial"/>
              </a:rPr>
              <a:t>Preparación:</a:t>
            </a:r>
            <a:r>
              <a:rPr lang="es-EC" sz="1650" b="1" spc="-65" noProof="0" dirty="0">
                <a:solidFill>
                  <a:srgbClr val="334154"/>
                </a:solidFill>
                <a:latin typeface="Arial"/>
                <a:cs typeface="Arial"/>
              </a:rPr>
              <a:t> </a:t>
            </a:r>
            <a:r>
              <a:rPr lang="es-EC" sz="1650" noProof="0" dirty="0">
                <a:solidFill>
                  <a:srgbClr val="334154"/>
                </a:solidFill>
                <a:latin typeface="Arial MT"/>
              </a:rPr>
              <a:t>Definición de agenda, selección de 5-15 participantes y ubicación sin interrupciones.</a:t>
            </a:r>
          </a:p>
        </p:txBody>
      </p:sp>
      <p:sp>
        <p:nvSpPr>
          <p:cNvPr id="8" name="object 8"/>
          <p:cNvSpPr txBox="1"/>
          <p:nvPr/>
        </p:nvSpPr>
        <p:spPr>
          <a:xfrm>
            <a:off x="1017485" y="5076613"/>
            <a:ext cx="2021942" cy="266740"/>
          </a:xfrm>
          <a:prstGeom prst="rect">
            <a:avLst/>
          </a:prstGeom>
        </p:spPr>
        <p:txBody>
          <a:bodyPr vert="horz" wrap="square" lIns="0" tIns="12700" rIns="0" bIns="0" rtlCol="0">
            <a:spAutoFit/>
          </a:bodyPr>
          <a:lstStyle/>
          <a:p>
            <a:pPr marL="12700">
              <a:lnSpc>
                <a:spcPct val="100000"/>
              </a:lnSpc>
              <a:spcBef>
                <a:spcPts val="100"/>
              </a:spcBef>
            </a:pPr>
            <a:r>
              <a:rPr lang="es-EC" sz="1650" noProof="0" dirty="0">
                <a:solidFill>
                  <a:srgbClr val="334154"/>
                </a:solidFill>
                <a:latin typeface="Arial MT"/>
              </a:rPr>
              <a:t>Esfuerzo: Muy alto</a:t>
            </a:r>
          </a:p>
        </p:txBody>
      </p:sp>
      <p:sp>
        <p:nvSpPr>
          <p:cNvPr id="9" name="object 9"/>
          <p:cNvSpPr/>
          <p:nvPr/>
        </p:nvSpPr>
        <p:spPr>
          <a:xfrm>
            <a:off x="819911" y="4988052"/>
            <a:ext cx="76200" cy="443865"/>
          </a:xfrm>
          <a:custGeom>
            <a:avLst/>
            <a:gdLst/>
            <a:ahLst/>
            <a:cxnLst/>
            <a:rect l="l" t="t" r="r" b="b"/>
            <a:pathLst>
              <a:path w="76200" h="443864">
                <a:moveTo>
                  <a:pt x="76200" y="0"/>
                </a:moveTo>
                <a:lnTo>
                  <a:pt x="0" y="0"/>
                </a:lnTo>
                <a:lnTo>
                  <a:pt x="0" y="443484"/>
                </a:lnTo>
                <a:lnTo>
                  <a:pt x="76200" y="443484"/>
                </a:lnTo>
                <a:lnTo>
                  <a:pt x="76200" y="0"/>
                </a:lnTo>
                <a:close/>
              </a:path>
            </a:pathLst>
          </a:custGeom>
          <a:solidFill>
            <a:srgbClr val="11C99F"/>
          </a:solidFill>
        </p:spPr>
        <p:txBody>
          <a:bodyPr wrap="square" lIns="0" tIns="0" rIns="0" bIns="0" rtlCol="0"/>
          <a:lstStyle/>
          <a:p>
            <a:endParaRPr lang="es-EC" noProof="0" dirty="0"/>
          </a:p>
        </p:txBody>
      </p:sp>
      <p:sp>
        <p:nvSpPr>
          <p:cNvPr id="10" name="object 3">
            <a:extLst>
              <a:ext uri="{FF2B5EF4-FFF2-40B4-BE49-F238E27FC236}">
                <a16:creationId xmlns:a16="http://schemas.microsoft.com/office/drawing/2014/main" id="{810A1398-F47F-4B01-8B3F-EA40215649BA}"/>
              </a:ext>
            </a:extLst>
          </p:cNvPr>
          <p:cNvSpPr/>
          <p:nvPr/>
        </p:nvSpPr>
        <p:spPr>
          <a:xfrm>
            <a:off x="571500" y="1142999"/>
            <a:ext cx="5905500" cy="45719"/>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1999" cy="284988"/>
          </a:xfrm>
          <a:prstGeom prst="rect">
            <a:avLst/>
          </a:prstGeom>
        </p:spPr>
      </p:pic>
      <p:sp>
        <p:nvSpPr>
          <p:cNvPr id="3" name="object 3"/>
          <p:cNvSpPr txBox="1">
            <a:spLocks noGrp="1"/>
          </p:cNvSpPr>
          <p:nvPr>
            <p:ph type="title"/>
          </p:nvPr>
        </p:nvSpPr>
        <p:spPr>
          <a:prstGeom prst="rect">
            <a:avLst/>
          </a:prstGeom>
        </p:spPr>
        <p:txBody>
          <a:bodyPr vert="horz" wrap="square" lIns="0" tIns="264159" rIns="0" bIns="0" rtlCol="0">
            <a:spAutoFit/>
          </a:bodyPr>
          <a:lstStyle/>
          <a:p>
            <a:pPr marL="203200">
              <a:lnSpc>
                <a:spcPct val="100000"/>
              </a:lnSpc>
              <a:spcBef>
                <a:spcPts val="100"/>
              </a:spcBef>
            </a:pPr>
            <a:r>
              <a:rPr lang="es-EC" sz="3600" noProof="0" dirty="0">
                <a:latin typeface="Cambria"/>
                <a:cs typeface="Cambria"/>
              </a:rPr>
              <a:t>19.4</a:t>
            </a:r>
            <a:r>
              <a:rPr lang="es-EC" sz="3600" spc="-250" noProof="0" dirty="0">
                <a:latin typeface="Cambria"/>
                <a:cs typeface="Cambria"/>
              </a:rPr>
              <a:t> </a:t>
            </a:r>
            <a:r>
              <a:rPr lang="es-EC" noProof="0" dirty="0"/>
              <a:t>Grupo</a:t>
            </a:r>
            <a:r>
              <a:rPr lang="es-EC" spc="110" noProof="0" dirty="0"/>
              <a:t> </a:t>
            </a:r>
            <a:r>
              <a:rPr lang="es-EC" spc="-10" noProof="0" dirty="0"/>
              <a:t>Focal</a:t>
            </a:r>
            <a:endParaRPr lang="es-EC" sz="3600" noProof="0" dirty="0">
              <a:latin typeface="Cambria"/>
              <a:cs typeface="Cambria"/>
            </a:endParaRPr>
          </a:p>
        </p:txBody>
      </p:sp>
      <p:sp>
        <p:nvSpPr>
          <p:cNvPr id="4" name="object 4"/>
          <p:cNvSpPr/>
          <p:nvPr/>
        </p:nvSpPr>
        <p:spPr>
          <a:xfrm>
            <a:off x="610362" y="5162041"/>
            <a:ext cx="5266563" cy="485140"/>
          </a:xfrm>
          <a:custGeom>
            <a:avLst/>
            <a:gdLst/>
            <a:ahLst/>
            <a:cxnLst/>
            <a:rect l="l" t="t" r="r" b="b"/>
            <a:pathLst>
              <a:path w="5704840" h="485139">
                <a:moveTo>
                  <a:pt x="5704332" y="0"/>
                </a:moveTo>
                <a:lnTo>
                  <a:pt x="0" y="0"/>
                </a:lnTo>
                <a:lnTo>
                  <a:pt x="0" y="484631"/>
                </a:lnTo>
                <a:lnTo>
                  <a:pt x="5704332" y="484631"/>
                </a:lnTo>
                <a:lnTo>
                  <a:pt x="5704332" y="0"/>
                </a:lnTo>
                <a:close/>
              </a:path>
            </a:pathLst>
          </a:custGeom>
          <a:solidFill>
            <a:schemeClr val="bg2">
              <a:lumMod val="90000"/>
            </a:schemeClr>
          </a:solidFill>
        </p:spPr>
        <p:txBody>
          <a:bodyPr wrap="square" lIns="0" tIns="0" rIns="0" bIns="0" rtlCol="0"/>
          <a:lstStyle/>
          <a:p>
            <a:endParaRPr lang="es-EC" noProof="0" dirty="0"/>
          </a:p>
        </p:txBody>
      </p:sp>
      <p:sp>
        <p:nvSpPr>
          <p:cNvPr id="5" name="object 5"/>
          <p:cNvSpPr txBox="1"/>
          <p:nvPr/>
        </p:nvSpPr>
        <p:spPr>
          <a:xfrm>
            <a:off x="648462" y="5271241"/>
            <a:ext cx="5666740" cy="266740"/>
          </a:xfrm>
          <a:prstGeom prst="rect">
            <a:avLst/>
          </a:prstGeom>
        </p:spPr>
        <p:txBody>
          <a:bodyPr vert="horz" wrap="square" lIns="0" tIns="12700" rIns="0" bIns="0" rtlCol="0">
            <a:spAutoFit/>
          </a:bodyPr>
          <a:lstStyle/>
          <a:p>
            <a:pPr marL="146685">
              <a:lnSpc>
                <a:spcPct val="100000"/>
              </a:lnSpc>
              <a:spcBef>
                <a:spcPts val="100"/>
              </a:spcBef>
            </a:pPr>
            <a:r>
              <a:rPr lang="es-EC" sz="1650" noProof="0" dirty="0">
                <a:solidFill>
                  <a:srgbClr val="334154"/>
                </a:solidFill>
                <a:latin typeface="Arial MT"/>
              </a:rPr>
              <a:t>Esfuerzo: Medio-Alto</a:t>
            </a:r>
          </a:p>
        </p:txBody>
      </p:sp>
      <p:sp>
        <p:nvSpPr>
          <p:cNvPr id="6" name="object 6"/>
          <p:cNvSpPr/>
          <p:nvPr/>
        </p:nvSpPr>
        <p:spPr>
          <a:xfrm>
            <a:off x="610362" y="5167595"/>
            <a:ext cx="38100" cy="485140"/>
          </a:xfrm>
          <a:custGeom>
            <a:avLst/>
            <a:gdLst/>
            <a:ahLst/>
            <a:cxnLst/>
            <a:rect l="l" t="t" r="r" b="b"/>
            <a:pathLst>
              <a:path w="38100" h="485139">
                <a:moveTo>
                  <a:pt x="38100" y="0"/>
                </a:moveTo>
                <a:lnTo>
                  <a:pt x="0" y="0"/>
                </a:lnTo>
                <a:lnTo>
                  <a:pt x="0" y="484631"/>
                </a:lnTo>
                <a:lnTo>
                  <a:pt x="38100" y="484631"/>
                </a:lnTo>
                <a:lnTo>
                  <a:pt x="38100" y="0"/>
                </a:lnTo>
                <a:close/>
              </a:path>
            </a:pathLst>
          </a:custGeom>
          <a:solidFill>
            <a:schemeClr val="tx1">
              <a:lumMod val="65000"/>
              <a:lumOff val="35000"/>
            </a:schemeClr>
          </a:solidFill>
        </p:spPr>
        <p:txBody>
          <a:bodyPr wrap="square" lIns="0" tIns="0" rIns="0" bIns="0" rtlCol="0"/>
          <a:lstStyle/>
          <a:p>
            <a:endParaRPr lang="es-EC" noProof="0" dirty="0"/>
          </a:p>
        </p:txBody>
      </p:sp>
      <p:pic>
        <p:nvPicPr>
          <p:cNvPr id="11" name="object 11"/>
          <p:cNvPicPr/>
          <p:nvPr/>
        </p:nvPicPr>
        <p:blipFill>
          <a:blip r:embed="rId4" cstate="print"/>
          <a:stretch>
            <a:fillRect/>
          </a:stretch>
        </p:blipFill>
        <p:spPr>
          <a:xfrm>
            <a:off x="6650864" y="1706694"/>
            <a:ext cx="5087111" cy="4267200"/>
          </a:xfrm>
          <a:prstGeom prst="rect">
            <a:avLst/>
          </a:prstGeom>
        </p:spPr>
      </p:pic>
      <p:sp>
        <p:nvSpPr>
          <p:cNvPr id="12" name="object 3">
            <a:extLst>
              <a:ext uri="{FF2B5EF4-FFF2-40B4-BE49-F238E27FC236}">
                <a16:creationId xmlns:a16="http://schemas.microsoft.com/office/drawing/2014/main" id="{745CC0EF-5679-4C41-8EE6-555B55C56F41}"/>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14" name="Imagen 13">
            <a:extLst>
              <a:ext uri="{FF2B5EF4-FFF2-40B4-BE49-F238E27FC236}">
                <a16:creationId xmlns:a16="http://schemas.microsoft.com/office/drawing/2014/main" id="{319D9A4F-89A8-40EA-81B0-06137BA9D3F3}"/>
              </a:ext>
            </a:extLst>
          </p:cNvPr>
          <p:cNvPicPr>
            <a:picLocks noChangeAspect="1"/>
          </p:cNvPicPr>
          <p:nvPr/>
        </p:nvPicPr>
        <p:blipFill>
          <a:blip r:embed="rId5"/>
          <a:stretch>
            <a:fillRect/>
          </a:stretch>
        </p:blipFill>
        <p:spPr>
          <a:xfrm>
            <a:off x="415925" y="1643503"/>
            <a:ext cx="5461000" cy="318380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13335">
              <a:lnSpc>
                <a:spcPct val="100000"/>
              </a:lnSpc>
              <a:spcBef>
                <a:spcPts val="100"/>
              </a:spcBef>
            </a:pPr>
            <a:r>
              <a:rPr lang="es-EC" sz="2100" b="0" noProof="0" dirty="0">
                <a:solidFill>
                  <a:srgbClr val="C5A257"/>
                </a:solidFill>
                <a:latin typeface="Calibri"/>
                <a:cs typeface="Calibri"/>
              </a:rPr>
              <a:t>INGENIERÍA</a:t>
            </a:r>
            <a:r>
              <a:rPr lang="es-EC" sz="2100" b="0" spc="-30" noProof="0" dirty="0">
                <a:solidFill>
                  <a:srgbClr val="C5A257"/>
                </a:solidFill>
                <a:latin typeface="Calibri"/>
                <a:cs typeface="Calibri"/>
              </a:rPr>
              <a:t> </a:t>
            </a:r>
            <a:r>
              <a:rPr lang="es-EC" sz="2100" b="0" noProof="0" dirty="0">
                <a:solidFill>
                  <a:srgbClr val="C5A257"/>
                </a:solidFill>
                <a:latin typeface="Calibri"/>
                <a:cs typeface="Calibri"/>
              </a:rPr>
              <a:t>DE</a:t>
            </a:r>
            <a:r>
              <a:rPr lang="es-EC" sz="2100" b="0" spc="-25" noProof="0" dirty="0">
                <a:solidFill>
                  <a:srgbClr val="C5A257"/>
                </a:solidFill>
                <a:latin typeface="Calibri"/>
                <a:cs typeface="Calibri"/>
              </a:rPr>
              <a:t> </a:t>
            </a:r>
            <a:r>
              <a:rPr lang="es-EC" sz="2100" b="0" spc="-10" noProof="0" dirty="0">
                <a:solidFill>
                  <a:srgbClr val="C5A257"/>
                </a:solidFill>
                <a:latin typeface="Calibri"/>
                <a:cs typeface="Calibri"/>
              </a:rPr>
              <a:t>REQUISITOS</a:t>
            </a:r>
            <a:endParaRPr lang="es-EC" sz="2100" noProof="0" dirty="0">
              <a:latin typeface="Calibri"/>
              <a:cs typeface="Calibri"/>
            </a:endParaRPr>
          </a:p>
        </p:txBody>
      </p:sp>
      <p:sp>
        <p:nvSpPr>
          <p:cNvPr id="3" name="object 3"/>
          <p:cNvSpPr txBox="1"/>
          <p:nvPr/>
        </p:nvSpPr>
        <p:spPr>
          <a:xfrm>
            <a:off x="4281932" y="3205352"/>
            <a:ext cx="3628390" cy="756920"/>
          </a:xfrm>
          <a:prstGeom prst="rect">
            <a:avLst/>
          </a:prstGeom>
        </p:spPr>
        <p:txBody>
          <a:bodyPr vert="horz" wrap="square" lIns="0" tIns="12700" rIns="0" bIns="0" rtlCol="0">
            <a:spAutoFit/>
          </a:bodyPr>
          <a:lstStyle/>
          <a:p>
            <a:pPr marL="12700">
              <a:lnSpc>
                <a:spcPct val="100000"/>
              </a:lnSpc>
              <a:spcBef>
                <a:spcPts val="100"/>
              </a:spcBef>
            </a:pPr>
            <a:r>
              <a:rPr lang="es-EC" sz="4800" b="1" spc="155" noProof="0" dirty="0">
                <a:solidFill>
                  <a:srgbClr val="002854"/>
                </a:solidFill>
                <a:latin typeface="Times New Roman"/>
                <a:cs typeface="Times New Roman"/>
              </a:rPr>
              <a:t>Elicitación</a:t>
            </a:r>
            <a:r>
              <a:rPr lang="es-EC" sz="4800" b="1" spc="-55" noProof="0" dirty="0">
                <a:solidFill>
                  <a:srgbClr val="002854"/>
                </a:solidFill>
                <a:latin typeface="Times New Roman"/>
                <a:cs typeface="Times New Roman"/>
              </a:rPr>
              <a:t> </a:t>
            </a:r>
            <a:r>
              <a:rPr lang="es-EC" sz="4800" b="1" spc="-25" noProof="0" dirty="0">
                <a:solidFill>
                  <a:srgbClr val="002854"/>
                </a:solidFill>
                <a:latin typeface="Times New Roman"/>
                <a:cs typeface="Times New Roman"/>
              </a:rPr>
              <a:t>II</a:t>
            </a:r>
            <a:endParaRPr lang="es-EC" sz="4800" noProof="0" dirty="0">
              <a:latin typeface="Times New Roman"/>
              <a:cs typeface="Times New Roman"/>
            </a:endParaRPr>
          </a:p>
        </p:txBody>
      </p:sp>
      <p:sp>
        <p:nvSpPr>
          <p:cNvPr id="4" name="object 4"/>
          <p:cNvSpPr/>
          <p:nvPr/>
        </p:nvSpPr>
        <p:spPr>
          <a:xfrm>
            <a:off x="5618988" y="4690871"/>
            <a:ext cx="952500" cy="38100"/>
          </a:xfrm>
          <a:custGeom>
            <a:avLst/>
            <a:gdLst/>
            <a:ahLst/>
            <a:cxnLst/>
            <a:rect l="l" t="t" r="r" b="b"/>
            <a:pathLst>
              <a:path w="952500" h="38100">
                <a:moveTo>
                  <a:pt x="952500" y="0"/>
                </a:moveTo>
                <a:lnTo>
                  <a:pt x="0" y="0"/>
                </a:lnTo>
                <a:lnTo>
                  <a:pt x="0" y="38100"/>
                </a:lnTo>
                <a:lnTo>
                  <a:pt x="952500" y="38100"/>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274689" y="2037715"/>
            <a:ext cx="3434715" cy="289823"/>
          </a:xfrm>
          <a:prstGeom prst="rect">
            <a:avLst/>
          </a:prstGeom>
        </p:spPr>
        <p:txBody>
          <a:bodyPr vert="horz" wrap="square" lIns="0" tIns="12700" rIns="0" bIns="0" rtlCol="0">
            <a:spAutoFit/>
          </a:bodyPr>
          <a:lstStyle/>
          <a:p>
            <a:pPr marL="12700">
              <a:lnSpc>
                <a:spcPct val="100000"/>
              </a:lnSpc>
              <a:spcBef>
                <a:spcPts val="100"/>
              </a:spcBef>
            </a:pPr>
            <a:r>
              <a:rPr lang="es-EC" b="1" spc="-10" noProof="0" dirty="0">
                <a:solidFill>
                  <a:srgbClr val="005087"/>
                </a:solidFill>
                <a:latin typeface="Arial"/>
                <a:cs typeface="Arial"/>
              </a:rPr>
              <a:t>Puntos Clave de Ejecución</a:t>
            </a:r>
          </a:p>
        </p:txBody>
      </p:sp>
      <p:sp>
        <p:nvSpPr>
          <p:cNvPr id="6" name="object 6"/>
          <p:cNvSpPr txBox="1"/>
          <p:nvPr/>
        </p:nvSpPr>
        <p:spPr>
          <a:xfrm>
            <a:off x="6703314" y="2525928"/>
            <a:ext cx="4866640" cy="1544955"/>
          </a:xfrm>
          <a:prstGeom prst="rect">
            <a:avLst/>
          </a:prstGeom>
        </p:spPr>
        <p:txBody>
          <a:bodyPr vert="horz" wrap="square" lIns="0" tIns="12065" rIns="0" bIns="0" rtlCol="0">
            <a:spAutoFit/>
          </a:bodyPr>
          <a:lstStyle/>
          <a:p>
            <a:pPr marL="12700" marR="5080">
              <a:lnSpc>
                <a:spcPct val="149700"/>
              </a:lnSpc>
              <a:spcBef>
                <a:spcPts val="95"/>
              </a:spcBef>
            </a:pPr>
            <a:r>
              <a:rPr lang="es-EC" sz="1650" b="1" noProof="0" dirty="0">
                <a:solidFill>
                  <a:srgbClr val="465469"/>
                </a:solidFill>
                <a:latin typeface="Arial"/>
                <a:cs typeface="Arial"/>
              </a:rPr>
              <a:t>Establecer</a:t>
            </a:r>
            <a:r>
              <a:rPr lang="es-EC" sz="1650" b="1" spc="-75" noProof="0" dirty="0">
                <a:solidFill>
                  <a:srgbClr val="465469"/>
                </a:solidFill>
                <a:latin typeface="Arial"/>
                <a:cs typeface="Arial"/>
              </a:rPr>
              <a:t> </a:t>
            </a:r>
            <a:r>
              <a:rPr lang="es-EC" sz="1650" b="1" noProof="0" dirty="0">
                <a:solidFill>
                  <a:srgbClr val="465469"/>
                </a:solidFill>
                <a:latin typeface="Arial"/>
                <a:cs typeface="Arial"/>
              </a:rPr>
              <a:t>Confianza:</a:t>
            </a:r>
            <a:r>
              <a:rPr lang="es-EC" sz="1650" b="1" spc="-40" noProof="0" dirty="0">
                <a:solidFill>
                  <a:srgbClr val="465469"/>
                </a:solidFill>
                <a:latin typeface="Arial"/>
                <a:cs typeface="Arial"/>
              </a:rPr>
              <a:t> </a:t>
            </a:r>
            <a:r>
              <a:rPr lang="es-EC" sz="1650" noProof="0" dirty="0">
                <a:solidFill>
                  <a:srgbClr val="334154"/>
                </a:solidFill>
                <a:latin typeface="Arial MT"/>
              </a:rPr>
              <a:t>El observador debe explicar que se evalúa el sistema, no al usuario.</a:t>
            </a:r>
          </a:p>
          <a:p>
            <a:pPr marL="12700">
              <a:lnSpc>
                <a:spcPct val="100000"/>
              </a:lnSpc>
              <a:spcBef>
                <a:spcPts val="1090"/>
              </a:spcBef>
            </a:pPr>
            <a:r>
              <a:rPr lang="es-EC" sz="1650" b="1" noProof="0" dirty="0">
                <a:solidFill>
                  <a:srgbClr val="465469"/>
                </a:solidFill>
                <a:latin typeface="Arial"/>
                <a:cs typeface="Arial"/>
              </a:rPr>
              <a:t>Documentación</a:t>
            </a:r>
            <a:r>
              <a:rPr lang="es-EC" sz="1650" b="1" spc="-50" noProof="0" dirty="0">
                <a:solidFill>
                  <a:srgbClr val="465469"/>
                </a:solidFill>
                <a:latin typeface="Arial"/>
                <a:cs typeface="Arial"/>
              </a:rPr>
              <a:t> </a:t>
            </a:r>
            <a:r>
              <a:rPr lang="es-EC" sz="1650" b="1" noProof="0" dirty="0">
                <a:solidFill>
                  <a:srgbClr val="465469"/>
                </a:solidFill>
                <a:latin typeface="Arial"/>
                <a:cs typeface="Arial"/>
              </a:rPr>
              <a:t>Inmediata:</a:t>
            </a:r>
            <a:r>
              <a:rPr lang="es-EC" sz="1650" b="1" spc="-50" noProof="0" dirty="0">
                <a:solidFill>
                  <a:srgbClr val="465469"/>
                </a:solidFill>
                <a:latin typeface="Arial"/>
                <a:cs typeface="Arial"/>
              </a:rPr>
              <a:t> </a:t>
            </a:r>
            <a:r>
              <a:rPr lang="es-EC" sz="1650" noProof="0" dirty="0">
                <a:solidFill>
                  <a:srgbClr val="334154"/>
                </a:solidFill>
                <a:latin typeface="Arial MT"/>
              </a:rPr>
              <a:t>Registro de detalles</a:t>
            </a:r>
          </a:p>
          <a:p>
            <a:pPr marL="12700">
              <a:lnSpc>
                <a:spcPct val="100000"/>
              </a:lnSpc>
              <a:spcBef>
                <a:spcPts val="990"/>
              </a:spcBef>
            </a:pPr>
            <a:r>
              <a:rPr lang="es-EC" sz="1650" noProof="0" dirty="0">
                <a:solidFill>
                  <a:srgbClr val="334154"/>
                </a:solidFill>
                <a:latin typeface="Arial MT"/>
              </a:rPr>
              <a:t>técnicos y no verbales al momento.</a:t>
            </a:r>
          </a:p>
        </p:txBody>
      </p:sp>
      <p:sp>
        <p:nvSpPr>
          <p:cNvPr id="7" name="object 7"/>
          <p:cNvSpPr txBox="1"/>
          <p:nvPr/>
        </p:nvSpPr>
        <p:spPr>
          <a:xfrm>
            <a:off x="6703314" y="4152374"/>
            <a:ext cx="4450715" cy="779780"/>
          </a:xfrm>
          <a:prstGeom prst="rect">
            <a:avLst/>
          </a:prstGeom>
        </p:spPr>
        <p:txBody>
          <a:bodyPr vert="horz" wrap="square" lIns="0" tIns="137795" rIns="0" bIns="0" rtlCol="0">
            <a:spAutoFit/>
          </a:bodyPr>
          <a:lstStyle/>
          <a:p>
            <a:pPr marL="12700">
              <a:lnSpc>
                <a:spcPct val="100000"/>
              </a:lnSpc>
              <a:spcBef>
                <a:spcPts val="1085"/>
              </a:spcBef>
            </a:pPr>
            <a:r>
              <a:rPr lang="es-EC" sz="1650" b="1" noProof="0" dirty="0">
                <a:solidFill>
                  <a:srgbClr val="465469"/>
                </a:solidFill>
                <a:latin typeface="Arial"/>
                <a:cs typeface="Arial"/>
              </a:rPr>
              <a:t>Pensamiento</a:t>
            </a:r>
            <a:r>
              <a:rPr lang="es-EC" sz="1650" b="1" spc="-55" noProof="0" dirty="0">
                <a:solidFill>
                  <a:srgbClr val="465469"/>
                </a:solidFill>
                <a:latin typeface="Arial"/>
                <a:cs typeface="Arial"/>
              </a:rPr>
              <a:t> </a:t>
            </a:r>
            <a:r>
              <a:rPr lang="es-EC" sz="1650" b="1" noProof="0" dirty="0">
                <a:solidFill>
                  <a:srgbClr val="465469"/>
                </a:solidFill>
                <a:latin typeface="Arial"/>
                <a:cs typeface="Arial"/>
              </a:rPr>
              <a:t>en</a:t>
            </a:r>
            <a:r>
              <a:rPr lang="es-EC" sz="1650" b="1" spc="-30" noProof="0" dirty="0">
                <a:solidFill>
                  <a:srgbClr val="465469"/>
                </a:solidFill>
                <a:latin typeface="Arial"/>
                <a:cs typeface="Arial"/>
              </a:rPr>
              <a:t> </a:t>
            </a:r>
            <a:r>
              <a:rPr lang="es-EC" sz="1650" b="1" noProof="0" dirty="0">
                <a:solidFill>
                  <a:srgbClr val="465469"/>
                </a:solidFill>
                <a:latin typeface="Arial"/>
                <a:cs typeface="Arial"/>
              </a:rPr>
              <a:t>voz alta:</a:t>
            </a:r>
            <a:r>
              <a:rPr lang="es-EC" sz="1650" b="1" spc="-35" noProof="0" dirty="0">
                <a:solidFill>
                  <a:srgbClr val="465469"/>
                </a:solidFill>
                <a:latin typeface="Arial"/>
                <a:cs typeface="Arial"/>
              </a:rPr>
              <a:t> </a:t>
            </a:r>
            <a:r>
              <a:rPr lang="es-EC" sz="1650" noProof="0" dirty="0">
                <a:solidFill>
                  <a:srgbClr val="334154"/>
                </a:solidFill>
                <a:latin typeface="Arial MT"/>
              </a:rPr>
              <a:t>Pedir al usuario que</a:t>
            </a:r>
          </a:p>
          <a:p>
            <a:pPr marL="12700">
              <a:lnSpc>
                <a:spcPct val="100000"/>
              </a:lnSpc>
              <a:spcBef>
                <a:spcPts val="990"/>
              </a:spcBef>
            </a:pPr>
            <a:r>
              <a:rPr lang="es-EC" sz="1650" noProof="0" dirty="0">
                <a:solidFill>
                  <a:srgbClr val="334154"/>
                </a:solidFill>
                <a:latin typeface="Arial MT"/>
              </a:rPr>
              <a:t>verbalice sus procesos internos.</a:t>
            </a:r>
          </a:p>
        </p:txBody>
      </p:sp>
      <p:sp>
        <p:nvSpPr>
          <p:cNvPr id="8" name="object 8"/>
          <p:cNvSpPr txBox="1"/>
          <p:nvPr/>
        </p:nvSpPr>
        <p:spPr>
          <a:xfrm>
            <a:off x="6703314" y="5019801"/>
            <a:ext cx="4783455" cy="726866"/>
          </a:xfrm>
          <a:prstGeom prst="rect">
            <a:avLst/>
          </a:prstGeom>
        </p:spPr>
        <p:txBody>
          <a:bodyPr vert="horz" wrap="square" lIns="0" tIns="12065" rIns="0" bIns="0" rtlCol="0">
            <a:spAutoFit/>
          </a:bodyPr>
          <a:lstStyle/>
          <a:p>
            <a:pPr marL="12700" marR="5080">
              <a:lnSpc>
                <a:spcPct val="149700"/>
              </a:lnSpc>
              <a:spcBef>
                <a:spcPts val="95"/>
              </a:spcBef>
            </a:pPr>
            <a:r>
              <a:rPr lang="es-EC" sz="1650" b="1" noProof="0" dirty="0">
                <a:solidFill>
                  <a:srgbClr val="465469"/>
                </a:solidFill>
                <a:latin typeface="Arial"/>
                <a:cs typeface="Arial"/>
              </a:rPr>
              <a:t>Coordinación:</a:t>
            </a:r>
            <a:r>
              <a:rPr lang="es-EC" sz="1650" b="1" spc="-30" noProof="0" dirty="0">
                <a:solidFill>
                  <a:srgbClr val="465469"/>
                </a:solidFill>
                <a:latin typeface="Arial"/>
                <a:cs typeface="Arial"/>
              </a:rPr>
              <a:t> </a:t>
            </a:r>
            <a:r>
              <a:rPr lang="es-EC" sz="1650" noProof="0" dirty="0">
                <a:solidFill>
                  <a:srgbClr val="334154"/>
                </a:solidFill>
                <a:latin typeface="Arial MT"/>
              </a:rPr>
              <a:t>Validar los resultados finales con el observado.</a:t>
            </a:r>
          </a:p>
        </p:txBody>
      </p:sp>
      <p:pic>
        <p:nvPicPr>
          <p:cNvPr id="12" name="object 12"/>
          <p:cNvPicPr/>
          <p:nvPr/>
        </p:nvPicPr>
        <p:blipFill>
          <a:blip r:embed="rId3" cstate="print">
            <a:duotone>
              <a:prstClr val="black"/>
              <a:srgbClr val="D9C3A5">
                <a:tint val="50000"/>
                <a:satMod val="180000"/>
              </a:srgbClr>
            </a:duotone>
          </a:blip>
          <a:stretch>
            <a:fillRect/>
          </a:stretch>
        </p:blipFill>
        <p:spPr>
          <a:xfrm>
            <a:off x="6286500" y="2618232"/>
            <a:ext cx="286511" cy="246887"/>
          </a:xfrm>
          <a:prstGeom prst="rect">
            <a:avLst/>
          </a:prstGeom>
        </p:spPr>
      </p:pic>
      <p:pic>
        <p:nvPicPr>
          <p:cNvPr id="13" name="object 13"/>
          <p:cNvPicPr/>
          <p:nvPr/>
        </p:nvPicPr>
        <p:blipFill>
          <a:blip r:embed="rId4" cstate="print">
            <a:duotone>
              <a:prstClr val="black"/>
              <a:srgbClr val="D9C3A5">
                <a:tint val="50000"/>
                <a:satMod val="180000"/>
              </a:srgbClr>
            </a:duotone>
          </a:blip>
          <a:stretch>
            <a:fillRect/>
          </a:stretch>
        </p:blipFill>
        <p:spPr>
          <a:xfrm>
            <a:off x="6286500" y="3383279"/>
            <a:ext cx="228600" cy="248411"/>
          </a:xfrm>
          <a:prstGeom prst="rect">
            <a:avLst/>
          </a:prstGeom>
        </p:spPr>
      </p:pic>
      <p:pic>
        <p:nvPicPr>
          <p:cNvPr id="14" name="object 14"/>
          <p:cNvPicPr/>
          <p:nvPr/>
        </p:nvPicPr>
        <p:blipFill>
          <a:blip r:embed="rId5" cstate="print">
            <a:duotone>
              <a:prstClr val="black"/>
              <a:srgbClr val="D9C3A5">
                <a:tint val="50000"/>
                <a:satMod val="180000"/>
              </a:srgbClr>
            </a:duotone>
          </a:blip>
          <a:stretch>
            <a:fillRect/>
          </a:stretch>
        </p:blipFill>
        <p:spPr>
          <a:xfrm>
            <a:off x="6286500" y="4244340"/>
            <a:ext cx="228600" cy="246887"/>
          </a:xfrm>
          <a:prstGeom prst="rect">
            <a:avLst/>
          </a:prstGeom>
        </p:spPr>
      </p:pic>
      <p:pic>
        <p:nvPicPr>
          <p:cNvPr id="15" name="object 15"/>
          <p:cNvPicPr/>
          <p:nvPr/>
        </p:nvPicPr>
        <p:blipFill>
          <a:blip r:embed="rId6" cstate="print">
            <a:duotone>
              <a:prstClr val="black"/>
              <a:srgbClr val="D9C3A5">
                <a:tint val="50000"/>
                <a:satMod val="180000"/>
              </a:srgbClr>
            </a:duotone>
          </a:blip>
          <a:stretch>
            <a:fillRect/>
          </a:stretch>
        </p:blipFill>
        <p:spPr>
          <a:xfrm>
            <a:off x="6286500" y="5109971"/>
            <a:ext cx="199644" cy="248411"/>
          </a:xfrm>
          <a:prstGeom prst="rect">
            <a:avLst/>
          </a:prstGeom>
        </p:spPr>
      </p:pic>
      <p:sp>
        <p:nvSpPr>
          <p:cNvPr id="16" name="object 16"/>
          <p:cNvSpPr txBox="1">
            <a:spLocks noGrp="1"/>
          </p:cNvSpPr>
          <p:nvPr>
            <p:ph type="title"/>
          </p:nvPr>
        </p:nvSpPr>
        <p:spPr>
          <a:xfrm>
            <a:off x="152400" y="253376"/>
            <a:ext cx="9688195" cy="1155897"/>
          </a:xfrm>
          <a:prstGeom prst="rect">
            <a:avLst/>
          </a:prstGeom>
        </p:spPr>
        <p:txBody>
          <a:bodyPr vert="horz" wrap="square" lIns="0" tIns="301701" rIns="0" bIns="0" rtlCol="0">
            <a:spAutoFit/>
          </a:bodyPr>
          <a:lstStyle/>
          <a:p>
            <a:pPr marL="360045">
              <a:lnSpc>
                <a:spcPct val="100000"/>
              </a:lnSpc>
              <a:spcBef>
                <a:spcPts val="100"/>
              </a:spcBef>
            </a:pPr>
            <a:r>
              <a:rPr lang="es-EC" noProof="0" dirty="0"/>
              <a:t>19.5</a:t>
            </a:r>
            <a:r>
              <a:rPr lang="es-EC" spc="-55" noProof="0" dirty="0"/>
              <a:t> </a:t>
            </a:r>
            <a:r>
              <a:rPr lang="es-EC" noProof="0" dirty="0"/>
              <a:t>Observación:</a:t>
            </a:r>
            <a:r>
              <a:rPr lang="es-EC" spc="-45" noProof="0" dirty="0"/>
              <a:t> </a:t>
            </a:r>
            <a:r>
              <a:rPr lang="es-EC" noProof="0" dirty="0"/>
              <a:t>Directa</a:t>
            </a:r>
            <a:r>
              <a:rPr lang="es-EC" spc="-35" noProof="0" dirty="0"/>
              <a:t> </a:t>
            </a:r>
            <a:r>
              <a:rPr lang="es-EC" noProof="0" dirty="0"/>
              <a:t>y</a:t>
            </a:r>
            <a:r>
              <a:rPr lang="es-EC" spc="-65" noProof="0" dirty="0"/>
              <a:t> </a:t>
            </a:r>
            <a:r>
              <a:rPr lang="es-EC" spc="-10" noProof="0" dirty="0"/>
              <a:t>Etnográfica</a:t>
            </a:r>
          </a:p>
        </p:txBody>
      </p:sp>
      <p:sp>
        <p:nvSpPr>
          <p:cNvPr id="18" name="object 3">
            <a:extLst>
              <a:ext uri="{FF2B5EF4-FFF2-40B4-BE49-F238E27FC236}">
                <a16:creationId xmlns:a16="http://schemas.microsoft.com/office/drawing/2014/main" id="{A7BDAC6C-C887-4466-A5A0-C1A888D9E803}"/>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20" name="Imagen 19">
            <a:extLst>
              <a:ext uri="{FF2B5EF4-FFF2-40B4-BE49-F238E27FC236}">
                <a16:creationId xmlns:a16="http://schemas.microsoft.com/office/drawing/2014/main" id="{6C4B708D-0197-43D0-B571-2594226818C4}"/>
              </a:ext>
            </a:extLst>
          </p:cNvPr>
          <p:cNvPicPr>
            <a:picLocks noChangeAspect="1"/>
          </p:cNvPicPr>
          <p:nvPr/>
        </p:nvPicPr>
        <p:blipFill rotWithShape="1">
          <a:blip r:embed="rId7"/>
          <a:srcRect l="5224" t="5276" r="4625" b="6208"/>
          <a:stretch/>
        </p:blipFill>
        <p:spPr>
          <a:xfrm>
            <a:off x="60199" y="2316151"/>
            <a:ext cx="6095998" cy="326744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508000" y="2012950"/>
            <a:ext cx="5686425" cy="3353435"/>
          </a:xfrm>
          <a:prstGeom prst="rect">
            <a:avLst/>
          </a:prstGeom>
        </p:spPr>
        <p:txBody>
          <a:bodyPr vert="horz" wrap="square" lIns="0" tIns="12700" rIns="0" bIns="0" rtlCol="0">
            <a:spAutoFit/>
          </a:bodyPr>
          <a:lstStyle/>
          <a:p>
            <a:pPr marL="63500">
              <a:lnSpc>
                <a:spcPct val="100000"/>
              </a:lnSpc>
              <a:spcBef>
                <a:spcPts val="100"/>
              </a:spcBef>
            </a:pPr>
            <a:r>
              <a:rPr lang="es-EC" b="1" spc="-10" noProof="0" dirty="0">
                <a:solidFill>
                  <a:srgbClr val="005087"/>
                </a:solidFill>
                <a:latin typeface="Arial"/>
                <a:cs typeface="Arial"/>
              </a:rPr>
              <a:t>Uso y Beneficios</a:t>
            </a:r>
          </a:p>
          <a:p>
            <a:pPr marL="368300" marR="643890" indent="-133350">
              <a:lnSpc>
                <a:spcPct val="149700"/>
              </a:lnSpc>
              <a:spcBef>
                <a:spcPts val="790"/>
              </a:spcBef>
              <a:buSzPct val="90909"/>
              <a:buFont typeface="Tahoma"/>
              <a:buChar char="▪"/>
              <a:tabLst>
                <a:tab pos="368300" algn="l"/>
              </a:tabLst>
            </a:pPr>
            <a:r>
              <a:rPr lang="es-EC" sz="1650" noProof="0" dirty="0">
                <a:solidFill>
                  <a:srgbClr val="334154"/>
                </a:solidFill>
                <a:latin typeface="Arial MT"/>
              </a:rPr>
              <a:t>Permite obtener requisitos de un </a:t>
            </a:r>
            <a:r>
              <a:rPr lang="es-EC" sz="1650" b="1" noProof="0" dirty="0">
                <a:solidFill>
                  <a:srgbClr val="465469"/>
                </a:solidFill>
                <a:latin typeface="Arial"/>
                <a:cs typeface="Arial"/>
              </a:rPr>
              <a:t>gran</a:t>
            </a:r>
            <a:r>
              <a:rPr lang="es-EC" sz="1650" b="1" spc="-40" noProof="0" dirty="0">
                <a:solidFill>
                  <a:srgbClr val="465469"/>
                </a:solidFill>
                <a:latin typeface="Arial"/>
                <a:cs typeface="Arial"/>
              </a:rPr>
              <a:t> </a:t>
            </a:r>
            <a:r>
              <a:rPr lang="es-EC" sz="1650" b="1" noProof="0" dirty="0">
                <a:solidFill>
                  <a:srgbClr val="465469"/>
                </a:solidFill>
                <a:latin typeface="Arial"/>
                <a:cs typeface="Arial"/>
              </a:rPr>
              <a:t>número</a:t>
            </a:r>
            <a:r>
              <a:rPr lang="es-EC" sz="1650" b="1" spc="-40" noProof="0" dirty="0">
                <a:solidFill>
                  <a:srgbClr val="465469"/>
                </a:solidFill>
                <a:latin typeface="Arial"/>
                <a:cs typeface="Arial"/>
              </a:rPr>
              <a:t> </a:t>
            </a:r>
            <a:r>
              <a:rPr lang="es-EC" sz="1650" b="1" spc="-25" noProof="0" dirty="0">
                <a:solidFill>
                  <a:srgbClr val="465469"/>
                </a:solidFill>
                <a:latin typeface="Arial"/>
                <a:cs typeface="Arial"/>
              </a:rPr>
              <a:t>de </a:t>
            </a:r>
            <a:r>
              <a:rPr lang="es-EC" sz="1650" b="1" noProof="0" dirty="0">
                <a:solidFill>
                  <a:srgbClr val="465469"/>
                </a:solidFill>
                <a:latin typeface="Arial"/>
                <a:cs typeface="Arial"/>
              </a:rPr>
              <a:t>partes</a:t>
            </a:r>
            <a:r>
              <a:rPr lang="es-EC" sz="1650" b="1" spc="-45" noProof="0" dirty="0">
                <a:solidFill>
                  <a:srgbClr val="465469"/>
                </a:solidFill>
                <a:latin typeface="Arial"/>
                <a:cs typeface="Arial"/>
              </a:rPr>
              <a:t> </a:t>
            </a:r>
            <a:r>
              <a:rPr lang="es-EC" sz="1650" b="1" noProof="0" dirty="0">
                <a:solidFill>
                  <a:srgbClr val="465469"/>
                </a:solidFill>
                <a:latin typeface="Arial"/>
                <a:cs typeface="Arial"/>
              </a:rPr>
              <a:t>interesadas</a:t>
            </a:r>
            <a:r>
              <a:rPr lang="es-EC" sz="1650" b="1" spc="-65" noProof="0" dirty="0">
                <a:solidFill>
                  <a:srgbClr val="465469"/>
                </a:solidFill>
                <a:latin typeface="Arial"/>
                <a:cs typeface="Arial"/>
              </a:rPr>
              <a:t> </a:t>
            </a:r>
            <a:r>
              <a:rPr lang="es-EC" sz="1650" noProof="0" dirty="0">
                <a:solidFill>
                  <a:srgbClr val="334154"/>
                </a:solidFill>
                <a:latin typeface="Arial MT"/>
              </a:rPr>
              <a:t>de forma asincrónica.</a:t>
            </a:r>
          </a:p>
          <a:p>
            <a:pPr marL="368300" marR="30480" indent="-133350">
              <a:lnSpc>
                <a:spcPct val="150100"/>
              </a:lnSpc>
              <a:spcBef>
                <a:spcPts val="1060"/>
              </a:spcBef>
              <a:buSzPct val="90909"/>
              <a:buFont typeface="Tahoma"/>
              <a:buChar char="▪"/>
              <a:tabLst>
                <a:tab pos="368300" algn="l"/>
              </a:tabLst>
            </a:pPr>
            <a:r>
              <a:rPr lang="es-EC" sz="1650" b="1" noProof="0" dirty="0">
                <a:solidFill>
                  <a:srgbClr val="465469"/>
                </a:solidFill>
                <a:latin typeface="Arial"/>
                <a:cs typeface="Arial"/>
              </a:rPr>
              <a:t>Preparación</a:t>
            </a:r>
            <a:r>
              <a:rPr lang="es-EC" sz="1650" b="1" spc="-60" noProof="0" dirty="0">
                <a:solidFill>
                  <a:srgbClr val="465469"/>
                </a:solidFill>
                <a:latin typeface="Arial"/>
                <a:cs typeface="Arial"/>
              </a:rPr>
              <a:t> </a:t>
            </a:r>
            <a:r>
              <a:rPr lang="es-EC" sz="1650" b="1" noProof="0" dirty="0">
                <a:solidFill>
                  <a:srgbClr val="465469"/>
                </a:solidFill>
                <a:latin typeface="Arial"/>
                <a:cs typeface="Arial"/>
              </a:rPr>
              <a:t>Crítica:</a:t>
            </a:r>
            <a:r>
              <a:rPr lang="es-EC" sz="1650" b="1" spc="-70" noProof="0" dirty="0">
                <a:solidFill>
                  <a:srgbClr val="465469"/>
                </a:solidFill>
                <a:latin typeface="Arial"/>
                <a:cs typeface="Arial"/>
              </a:rPr>
              <a:t> </a:t>
            </a:r>
            <a:r>
              <a:rPr lang="es-EC" sz="1650" noProof="0" dirty="0">
                <a:solidFill>
                  <a:srgbClr val="334154"/>
                </a:solidFill>
                <a:latin typeface="Arial MT"/>
              </a:rPr>
              <a:t>Requiere una cuidadosa redacción de preguntas abiertas y cerradas para evitar ambigüedades.</a:t>
            </a:r>
          </a:p>
          <a:p>
            <a:pPr marL="368300" marR="490855" indent="-133350">
              <a:lnSpc>
                <a:spcPct val="149700"/>
              </a:lnSpc>
              <a:spcBef>
                <a:spcPts val="1060"/>
              </a:spcBef>
              <a:buSzPct val="90909"/>
              <a:buFont typeface="Tahoma"/>
              <a:buChar char="▪"/>
              <a:tabLst>
                <a:tab pos="368300" algn="l"/>
              </a:tabLst>
            </a:pPr>
            <a:r>
              <a:rPr lang="es-EC" sz="1650" b="1" noProof="0" dirty="0">
                <a:solidFill>
                  <a:srgbClr val="465469"/>
                </a:solidFill>
                <a:latin typeface="Arial"/>
                <a:cs typeface="Arial"/>
              </a:rPr>
              <a:t>Diligencia</a:t>
            </a:r>
            <a:r>
              <a:rPr lang="es-EC" sz="1650" noProof="0" dirty="0">
                <a:solidFill>
                  <a:srgbClr val="334154"/>
                </a:solidFill>
                <a:latin typeface="Arial MT"/>
              </a:rPr>
              <a:t>: Es fundamental definir un contacto para aclarar dudas durante el llenado</a:t>
            </a:r>
            <a:r>
              <a:rPr lang="es-EC" sz="1650" spc="-10" noProof="0" dirty="0">
                <a:solidFill>
                  <a:srgbClr val="465469"/>
                </a:solidFill>
                <a:latin typeface="Arial MT"/>
                <a:cs typeface="Arial MT"/>
              </a:rPr>
              <a:t>.</a:t>
            </a:r>
            <a:endParaRPr lang="es-EC" sz="1650" noProof="0" dirty="0">
              <a:latin typeface="Arial MT"/>
              <a:cs typeface="Arial MT"/>
            </a:endParaRPr>
          </a:p>
        </p:txBody>
      </p:sp>
      <p:sp>
        <p:nvSpPr>
          <p:cNvPr id="8" name="object 8"/>
          <p:cNvSpPr txBox="1"/>
          <p:nvPr/>
        </p:nvSpPr>
        <p:spPr>
          <a:xfrm>
            <a:off x="730402" y="5428589"/>
            <a:ext cx="5114290" cy="726866"/>
          </a:xfrm>
          <a:prstGeom prst="rect">
            <a:avLst/>
          </a:prstGeom>
        </p:spPr>
        <p:txBody>
          <a:bodyPr vert="horz" wrap="square" lIns="0" tIns="12065" rIns="0" bIns="0" rtlCol="0">
            <a:spAutoFit/>
          </a:bodyPr>
          <a:lstStyle/>
          <a:p>
            <a:pPr marL="145415" marR="5080" indent="-133350">
              <a:lnSpc>
                <a:spcPct val="149700"/>
              </a:lnSpc>
              <a:spcBef>
                <a:spcPts val="95"/>
              </a:spcBef>
              <a:buSzPct val="90909"/>
              <a:buFont typeface="Tahoma"/>
              <a:buChar char="▪"/>
              <a:tabLst>
                <a:tab pos="145415" algn="l"/>
              </a:tabLst>
            </a:pPr>
            <a:r>
              <a:rPr lang="es-EC" sz="1650" b="1" noProof="0" dirty="0">
                <a:solidFill>
                  <a:srgbClr val="465469"/>
                </a:solidFill>
                <a:latin typeface="Arial"/>
                <a:cs typeface="Arial"/>
              </a:rPr>
              <a:t>Validación:</a:t>
            </a:r>
            <a:r>
              <a:rPr lang="es-EC" sz="1650" b="1" spc="-40" noProof="0" dirty="0">
                <a:solidFill>
                  <a:srgbClr val="465469"/>
                </a:solidFill>
                <a:latin typeface="Arial"/>
                <a:cs typeface="Arial"/>
              </a:rPr>
              <a:t> </a:t>
            </a:r>
            <a:r>
              <a:rPr lang="es-EC" sz="1650" noProof="0" dirty="0">
                <a:solidFill>
                  <a:srgbClr val="334154"/>
                </a:solidFill>
                <a:latin typeface="Arial MT"/>
              </a:rPr>
              <a:t>Recomendado realizar una prueba piloto con 2 o 3 personas antes del envío masivo.</a:t>
            </a:r>
          </a:p>
        </p:txBody>
      </p:sp>
      <p:sp>
        <p:nvSpPr>
          <p:cNvPr id="12" name="object 12"/>
          <p:cNvSpPr txBox="1">
            <a:spLocks noGrp="1"/>
          </p:cNvSpPr>
          <p:nvPr>
            <p:ph type="title"/>
          </p:nvPr>
        </p:nvSpPr>
        <p:spPr>
          <a:xfrm>
            <a:off x="76200" y="276578"/>
            <a:ext cx="9688195" cy="1155897"/>
          </a:xfrm>
          <a:prstGeom prst="rect">
            <a:avLst/>
          </a:prstGeom>
        </p:spPr>
        <p:txBody>
          <a:bodyPr vert="horz" wrap="square" lIns="0" tIns="279400" rIns="0" bIns="0" rtlCol="0">
            <a:spAutoFit/>
          </a:bodyPr>
          <a:lstStyle/>
          <a:p>
            <a:pPr marL="393700">
              <a:lnSpc>
                <a:spcPct val="100000"/>
              </a:lnSpc>
              <a:spcBef>
                <a:spcPts val="100"/>
              </a:spcBef>
            </a:pPr>
            <a:r>
              <a:rPr lang="es-EC" noProof="0" dirty="0"/>
              <a:t>19.6</a:t>
            </a:r>
            <a:r>
              <a:rPr lang="es-EC" spc="-100" noProof="0" dirty="0"/>
              <a:t> </a:t>
            </a:r>
            <a:r>
              <a:rPr lang="es-EC" noProof="0" dirty="0"/>
              <a:t>Técnicas</a:t>
            </a:r>
            <a:r>
              <a:rPr lang="es-EC" spc="-95" noProof="0" dirty="0"/>
              <a:t> </a:t>
            </a:r>
            <a:r>
              <a:rPr lang="es-EC" noProof="0" dirty="0"/>
              <a:t>Especializadas:</a:t>
            </a:r>
            <a:r>
              <a:rPr lang="es-EC" spc="-95" noProof="0" dirty="0"/>
              <a:t> </a:t>
            </a:r>
            <a:r>
              <a:rPr lang="es-EC" spc="-10" noProof="0" dirty="0"/>
              <a:t>Cuestionarios</a:t>
            </a:r>
          </a:p>
        </p:txBody>
      </p:sp>
      <p:sp>
        <p:nvSpPr>
          <p:cNvPr id="14" name="object 3">
            <a:extLst>
              <a:ext uri="{FF2B5EF4-FFF2-40B4-BE49-F238E27FC236}">
                <a16:creationId xmlns:a16="http://schemas.microsoft.com/office/drawing/2014/main" id="{FB564BED-2984-4599-826F-39799E3AB740}"/>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16" name="Imagen 15">
            <a:extLst>
              <a:ext uri="{FF2B5EF4-FFF2-40B4-BE49-F238E27FC236}">
                <a16:creationId xmlns:a16="http://schemas.microsoft.com/office/drawing/2014/main" id="{B058FF69-F366-4977-A5F9-6E252018C639}"/>
              </a:ext>
            </a:extLst>
          </p:cNvPr>
          <p:cNvPicPr>
            <a:picLocks noChangeAspect="1"/>
          </p:cNvPicPr>
          <p:nvPr/>
        </p:nvPicPr>
        <p:blipFill>
          <a:blip r:embed="rId3"/>
          <a:stretch>
            <a:fillRect/>
          </a:stretch>
        </p:blipFill>
        <p:spPr>
          <a:xfrm>
            <a:off x="6750790" y="1676400"/>
            <a:ext cx="5114290" cy="466479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22693" y="5159502"/>
            <a:ext cx="4485640" cy="186690"/>
          </a:xfrm>
          <a:prstGeom prst="rect">
            <a:avLst/>
          </a:prstGeom>
        </p:spPr>
        <p:txBody>
          <a:bodyPr vert="horz" wrap="square" lIns="0" tIns="13335" rIns="0" bIns="0" rtlCol="0">
            <a:spAutoFit/>
          </a:bodyPr>
          <a:lstStyle/>
          <a:p>
            <a:pPr marL="12700">
              <a:lnSpc>
                <a:spcPct val="100000"/>
              </a:lnSpc>
              <a:spcBef>
                <a:spcPts val="105"/>
              </a:spcBef>
            </a:pPr>
            <a:r>
              <a:rPr lang="es-EC" sz="1050" i="1" noProof="0" dirty="0">
                <a:solidFill>
                  <a:srgbClr val="465469"/>
                </a:solidFill>
                <a:latin typeface="Arial"/>
                <a:cs typeface="Arial"/>
              </a:rPr>
              <a:t>Un</a:t>
            </a:r>
            <a:r>
              <a:rPr lang="es-EC" sz="1050" i="1" spc="-50" noProof="0" dirty="0">
                <a:solidFill>
                  <a:srgbClr val="465469"/>
                </a:solidFill>
                <a:latin typeface="Arial"/>
                <a:cs typeface="Arial"/>
              </a:rPr>
              <a:t> </a:t>
            </a:r>
            <a:r>
              <a:rPr lang="es-EC" sz="1050" i="1" noProof="0" dirty="0">
                <a:solidFill>
                  <a:srgbClr val="465469"/>
                </a:solidFill>
                <a:latin typeface="Arial"/>
                <a:cs typeface="Arial"/>
              </a:rPr>
              <a:t>equipo</a:t>
            </a:r>
            <a:r>
              <a:rPr lang="es-EC" sz="1050" i="1" spc="-35" noProof="0" dirty="0">
                <a:solidFill>
                  <a:srgbClr val="465469"/>
                </a:solidFill>
                <a:latin typeface="Arial"/>
                <a:cs typeface="Arial"/>
              </a:rPr>
              <a:t> </a:t>
            </a:r>
            <a:r>
              <a:rPr lang="es-EC" sz="1050" i="1" noProof="0" dirty="0">
                <a:solidFill>
                  <a:srgbClr val="465469"/>
                </a:solidFill>
                <a:latin typeface="Arial"/>
                <a:cs typeface="Arial"/>
              </a:rPr>
              <a:t>revisa</a:t>
            </a:r>
            <a:r>
              <a:rPr lang="es-EC" sz="1050" i="1" spc="-45" noProof="0" dirty="0">
                <a:solidFill>
                  <a:srgbClr val="465469"/>
                </a:solidFill>
                <a:latin typeface="Arial"/>
                <a:cs typeface="Arial"/>
              </a:rPr>
              <a:t> </a:t>
            </a:r>
            <a:r>
              <a:rPr lang="es-EC" sz="1050" i="1" noProof="0" dirty="0">
                <a:solidFill>
                  <a:srgbClr val="465469"/>
                </a:solidFill>
                <a:latin typeface="Arial"/>
                <a:cs typeface="Arial"/>
              </a:rPr>
              <a:t>los</a:t>
            </a:r>
            <a:r>
              <a:rPr lang="es-EC" sz="1050" i="1" spc="-35" noProof="0" dirty="0">
                <a:solidFill>
                  <a:srgbClr val="465469"/>
                </a:solidFill>
                <a:latin typeface="Arial"/>
                <a:cs typeface="Arial"/>
              </a:rPr>
              <a:t> </a:t>
            </a:r>
            <a:r>
              <a:rPr lang="es-EC" sz="1050" i="1" noProof="0" dirty="0">
                <a:solidFill>
                  <a:srgbClr val="465469"/>
                </a:solidFill>
                <a:latin typeface="Arial"/>
                <a:cs typeface="Arial"/>
              </a:rPr>
              <a:t>requisitos</a:t>
            </a:r>
            <a:r>
              <a:rPr lang="es-EC" sz="1050" i="1" spc="-45" noProof="0" dirty="0">
                <a:solidFill>
                  <a:srgbClr val="465469"/>
                </a:solidFill>
                <a:latin typeface="Arial"/>
                <a:cs typeface="Arial"/>
              </a:rPr>
              <a:t> </a:t>
            </a:r>
            <a:r>
              <a:rPr lang="es-EC" sz="1050" i="1" noProof="0" dirty="0">
                <a:solidFill>
                  <a:srgbClr val="465469"/>
                </a:solidFill>
                <a:latin typeface="Arial"/>
                <a:cs typeface="Arial"/>
              </a:rPr>
              <a:t>del</a:t>
            </a:r>
            <a:r>
              <a:rPr lang="es-EC" sz="1050" i="1" spc="-40" noProof="0" dirty="0">
                <a:solidFill>
                  <a:srgbClr val="465469"/>
                </a:solidFill>
                <a:latin typeface="Arial"/>
                <a:cs typeface="Arial"/>
              </a:rPr>
              <a:t> </a:t>
            </a:r>
            <a:r>
              <a:rPr lang="es-EC" sz="1050" i="1" noProof="0" dirty="0">
                <a:solidFill>
                  <a:srgbClr val="465469"/>
                </a:solidFill>
                <a:latin typeface="Arial"/>
                <a:cs typeface="Arial"/>
              </a:rPr>
              <a:t>sistema</a:t>
            </a:r>
            <a:r>
              <a:rPr lang="es-EC" sz="1050" i="1" spc="-15" noProof="0" dirty="0">
                <a:solidFill>
                  <a:srgbClr val="465469"/>
                </a:solidFill>
                <a:latin typeface="Arial"/>
                <a:cs typeface="Arial"/>
              </a:rPr>
              <a:t> </a:t>
            </a:r>
            <a:r>
              <a:rPr lang="es-EC" sz="1050" i="1" noProof="0" dirty="0">
                <a:solidFill>
                  <a:srgbClr val="465469"/>
                </a:solidFill>
                <a:latin typeface="Arial"/>
                <a:cs typeface="Arial"/>
              </a:rPr>
              <a:t>usando</a:t>
            </a:r>
            <a:r>
              <a:rPr lang="es-EC" sz="1050" i="1" spc="-50" noProof="0" dirty="0">
                <a:solidFill>
                  <a:srgbClr val="465469"/>
                </a:solidFill>
                <a:latin typeface="Arial"/>
                <a:cs typeface="Arial"/>
              </a:rPr>
              <a:t> </a:t>
            </a:r>
            <a:r>
              <a:rPr lang="es-EC" sz="1050" i="1" noProof="0" dirty="0">
                <a:solidFill>
                  <a:srgbClr val="465469"/>
                </a:solidFill>
                <a:latin typeface="Arial"/>
                <a:cs typeface="Arial"/>
              </a:rPr>
              <a:t>diferentes</a:t>
            </a:r>
            <a:r>
              <a:rPr lang="es-EC" sz="1050" i="1" spc="-45" noProof="0" dirty="0">
                <a:solidFill>
                  <a:srgbClr val="465469"/>
                </a:solidFill>
                <a:latin typeface="Arial"/>
                <a:cs typeface="Arial"/>
              </a:rPr>
              <a:t> </a:t>
            </a:r>
            <a:r>
              <a:rPr lang="es-EC" sz="1050" i="1" spc="-10" noProof="0" dirty="0">
                <a:solidFill>
                  <a:srgbClr val="465469"/>
                </a:solidFill>
                <a:latin typeface="Arial"/>
                <a:cs typeface="Arial"/>
              </a:rPr>
              <a:t>perspectivas.</a:t>
            </a:r>
            <a:endParaRPr lang="es-EC" sz="1050" noProof="0" dirty="0">
              <a:latin typeface="Arial"/>
              <a:cs typeface="Arial"/>
            </a:endParaRPr>
          </a:p>
        </p:txBody>
      </p:sp>
      <p:sp>
        <p:nvSpPr>
          <p:cNvPr id="3" name="object 3"/>
          <p:cNvSpPr txBox="1">
            <a:spLocks noGrp="1"/>
          </p:cNvSpPr>
          <p:nvPr>
            <p:ph type="title"/>
          </p:nvPr>
        </p:nvSpPr>
        <p:spPr>
          <a:xfrm>
            <a:off x="533400" y="538605"/>
            <a:ext cx="7315200" cy="528320"/>
          </a:xfrm>
          <a:prstGeom prst="rect">
            <a:avLst/>
          </a:prstGeom>
        </p:spPr>
        <p:txBody>
          <a:bodyPr vert="horz" wrap="square" lIns="0" tIns="12700" rIns="0" bIns="0" rtlCol="0">
            <a:spAutoFit/>
          </a:bodyPr>
          <a:lstStyle/>
          <a:p>
            <a:pPr marL="12700">
              <a:lnSpc>
                <a:spcPct val="100000"/>
              </a:lnSpc>
              <a:spcBef>
                <a:spcPts val="100"/>
              </a:spcBef>
            </a:pPr>
            <a:r>
              <a:rPr lang="es-EC" noProof="0" dirty="0"/>
              <a:t>19.7</a:t>
            </a:r>
            <a:r>
              <a:rPr lang="es-EC" spc="-95" noProof="0" dirty="0"/>
              <a:t> </a:t>
            </a:r>
            <a:r>
              <a:rPr lang="es-EC" noProof="0" dirty="0"/>
              <a:t>Lectura</a:t>
            </a:r>
            <a:r>
              <a:rPr lang="es-EC" spc="-90" noProof="0" dirty="0"/>
              <a:t> </a:t>
            </a:r>
            <a:r>
              <a:rPr lang="es-EC" noProof="0" dirty="0"/>
              <a:t>basada</a:t>
            </a:r>
            <a:r>
              <a:rPr lang="es-EC" spc="-85" noProof="0" dirty="0"/>
              <a:t> </a:t>
            </a:r>
            <a:r>
              <a:rPr lang="es-EC" noProof="0" dirty="0"/>
              <a:t>en</a:t>
            </a:r>
            <a:r>
              <a:rPr lang="es-EC" spc="-90" noProof="0" dirty="0"/>
              <a:t> </a:t>
            </a:r>
            <a:r>
              <a:rPr lang="es-EC" spc="-10" noProof="0" dirty="0"/>
              <a:t>perspectivas</a:t>
            </a:r>
          </a:p>
        </p:txBody>
      </p:sp>
      <p:sp>
        <p:nvSpPr>
          <p:cNvPr id="5" name="object 5"/>
          <p:cNvSpPr txBox="1"/>
          <p:nvPr/>
        </p:nvSpPr>
        <p:spPr>
          <a:xfrm>
            <a:off x="533400" y="1421340"/>
            <a:ext cx="5434330" cy="2449195"/>
          </a:xfrm>
          <a:prstGeom prst="rect">
            <a:avLst/>
          </a:prstGeom>
        </p:spPr>
        <p:txBody>
          <a:bodyPr vert="horz" wrap="square" lIns="0" tIns="184150" rIns="0" bIns="0" rtlCol="0">
            <a:spAutoFit/>
          </a:bodyPr>
          <a:lstStyle/>
          <a:p>
            <a:pPr marL="38100">
              <a:lnSpc>
                <a:spcPct val="100000"/>
              </a:lnSpc>
              <a:spcBef>
                <a:spcPts val="1450"/>
              </a:spcBef>
            </a:pPr>
            <a:r>
              <a:rPr lang="es-EC" b="1" spc="-10" noProof="0" dirty="0">
                <a:solidFill>
                  <a:srgbClr val="005087"/>
                </a:solidFill>
                <a:latin typeface="Arial"/>
                <a:cs typeface="Arial"/>
              </a:rPr>
              <a:t>Fases del Proceso</a:t>
            </a:r>
          </a:p>
          <a:p>
            <a:pPr marL="356870" marR="995680" indent="-147955">
              <a:lnSpc>
                <a:spcPct val="147500"/>
              </a:lnSpc>
              <a:spcBef>
                <a:spcPts val="130"/>
              </a:spcBef>
              <a:buSzPct val="90909"/>
              <a:buFont typeface="Tahoma"/>
              <a:buChar char="▪"/>
              <a:tabLst>
                <a:tab pos="356870" algn="l"/>
              </a:tabLst>
            </a:pPr>
            <a:r>
              <a:rPr lang="es-EC" sz="2475" b="1" baseline="1683" noProof="0" dirty="0">
                <a:solidFill>
                  <a:srgbClr val="465469"/>
                </a:solidFill>
                <a:latin typeface="Arial"/>
                <a:cs typeface="Arial"/>
              </a:rPr>
              <a:t>Preparación:</a:t>
            </a:r>
            <a:r>
              <a:rPr lang="es-EC" sz="2475" b="1" spc="-104" baseline="1683" noProof="0" dirty="0">
                <a:solidFill>
                  <a:srgbClr val="465469"/>
                </a:solidFill>
                <a:latin typeface="Arial"/>
                <a:cs typeface="Arial"/>
              </a:rPr>
              <a:t> </a:t>
            </a:r>
            <a:r>
              <a:rPr lang="es-EC" sz="1650" noProof="0" dirty="0">
                <a:solidFill>
                  <a:srgbClr val="334154"/>
                </a:solidFill>
                <a:latin typeface="Arial MT"/>
              </a:rPr>
              <a:t>Define objetivo, perspectivas, documentos y partes interesadas</a:t>
            </a:r>
          </a:p>
          <a:p>
            <a:pPr marL="356870" indent="-133350">
              <a:lnSpc>
                <a:spcPct val="100000"/>
              </a:lnSpc>
              <a:spcBef>
                <a:spcPts val="1220"/>
              </a:spcBef>
              <a:buSzPct val="90909"/>
              <a:buFont typeface="Tahoma"/>
              <a:buChar char="▪"/>
              <a:tabLst>
                <a:tab pos="356870" algn="l"/>
              </a:tabLst>
            </a:pPr>
            <a:r>
              <a:rPr lang="es-EC" sz="1650" b="1" noProof="0" dirty="0">
                <a:solidFill>
                  <a:srgbClr val="465469"/>
                </a:solidFill>
                <a:latin typeface="Arial"/>
                <a:cs typeface="Arial"/>
              </a:rPr>
              <a:t>Ejecución:</a:t>
            </a:r>
            <a:r>
              <a:rPr lang="es-EC" sz="1650" b="1" spc="-40" noProof="0" dirty="0">
                <a:solidFill>
                  <a:srgbClr val="465469"/>
                </a:solidFill>
                <a:latin typeface="Arial"/>
                <a:cs typeface="Arial"/>
              </a:rPr>
              <a:t> </a:t>
            </a:r>
            <a:r>
              <a:rPr lang="es-EC" sz="1650" noProof="0" dirty="0">
                <a:solidFill>
                  <a:srgbClr val="334154"/>
                </a:solidFill>
                <a:latin typeface="Arial MT"/>
              </a:rPr>
              <a:t>Lectura secuencial (inicio a fin) o selectiva</a:t>
            </a:r>
          </a:p>
          <a:p>
            <a:pPr marL="356870">
              <a:lnSpc>
                <a:spcPct val="100000"/>
              </a:lnSpc>
              <a:spcBef>
                <a:spcPts val="985"/>
              </a:spcBef>
            </a:pPr>
            <a:r>
              <a:rPr lang="es-EC" sz="1650" noProof="0" dirty="0">
                <a:solidFill>
                  <a:srgbClr val="334154"/>
                </a:solidFill>
                <a:latin typeface="Arial MT"/>
              </a:rPr>
              <a:t>(por secciones)</a:t>
            </a:r>
          </a:p>
          <a:p>
            <a:pPr marL="368935" indent="-145415">
              <a:lnSpc>
                <a:spcPct val="100000"/>
              </a:lnSpc>
              <a:spcBef>
                <a:spcPts val="1090"/>
              </a:spcBef>
              <a:buSzPct val="90909"/>
              <a:buFont typeface="Tahoma"/>
              <a:buChar char="▪"/>
              <a:tabLst>
                <a:tab pos="368935" algn="l"/>
              </a:tabLst>
            </a:pPr>
            <a:r>
              <a:rPr lang="es-EC" sz="1650" b="1" noProof="0" dirty="0">
                <a:solidFill>
                  <a:srgbClr val="465469"/>
                </a:solidFill>
                <a:latin typeface="Arial"/>
                <a:cs typeface="Arial"/>
              </a:rPr>
              <a:t>Seguimiento:</a:t>
            </a:r>
            <a:r>
              <a:rPr lang="es-EC" sz="1650" b="1" spc="-45" noProof="0" dirty="0">
                <a:solidFill>
                  <a:srgbClr val="465469"/>
                </a:solidFill>
                <a:latin typeface="Arial"/>
                <a:cs typeface="Arial"/>
              </a:rPr>
              <a:t> </a:t>
            </a:r>
            <a:r>
              <a:rPr lang="es-EC" sz="1650" noProof="0" dirty="0">
                <a:solidFill>
                  <a:srgbClr val="334154"/>
                </a:solidFill>
                <a:latin typeface="Arial MT"/>
              </a:rPr>
              <a:t>Consolida requisitos, resuelve conflicto</a:t>
            </a:r>
          </a:p>
        </p:txBody>
      </p:sp>
      <p:sp>
        <p:nvSpPr>
          <p:cNvPr id="6" name="object 6"/>
          <p:cNvSpPr txBox="1"/>
          <p:nvPr/>
        </p:nvSpPr>
        <p:spPr>
          <a:xfrm>
            <a:off x="558800" y="4579366"/>
            <a:ext cx="3241675" cy="289823"/>
          </a:xfrm>
          <a:prstGeom prst="rect">
            <a:avLst/>
          </a:prstGeom>
        </p:spPr>
        <p:txBody>
          <a:bodyPr vert="horz" wrap="square" lIns="0" tIns="12700" rIns="0" bIns="0" rtlCol="0">
            <a:spAutoFit/>
          </a:bodyPr>
          <a:lstStyle/>
          <a:p>
            <a:pPr marL="12700">
              <a:lnSpc>
                <a:spcPct val="100000"/>
              </a:lnSpc>
              <a:spcBef>
                <a:spcPts val="100"/>
              </a:spcBef>
            </a:pPr>
            <a:r>
              <a:rPr lang="es-EC" b="1" spc="-10" noProof="0" dirty="0">
                <a:solidFill>
                  <a:srgbClr val="005087"/>
                </a:solidFill>
                <a:latin typeface="Arial"/>
                <a:cs typeface="Arial"/>
              </a:rPr>
              <a:t>Dos Enfoques de Lectura</a:t>
            </a:r>
          </a:p>
        </p:txBody>
      </p:sp>
      <p:sp>
        <p:nvSpPr>
          <p:cNvPr id="7" name="object 7"/>
          <p:cNvSpPr txBox="1"/>
          <p:nvPr/>
        </p:nvSpPr>
        <p:spPr>
          <a:xfrm>
            <a:off x="625551" y="4859553"/>
            <a:ext cx="2047239" cy="778510"/>
          </a:xfrm>
          <a:prstGeom prst="rect">
            <a:avLst/>
          </a:prstGeom>
        </p:spPr>
        <p:txBody>
          <a:bodyPr vert="horz" wrap="square" lIns="0" tIns="137160" rIns="0" bIns="0" rtlCol="0">
            <a:spAutoFit/>
          </a:bodyPr>
          <a:lstStyle/>
          <a:p>
            <a:pPr marL="299085" indent="-286385">
              <a:lnSpc>
                <a:spcPct val="100000"/>
              </a:lnSpc>
              <a:spcBef>
                <a:spcPts val="1080"/>
              </a:spcBef>
              <a:buClr>
                <a:srgbClr val="000000"/>
              </a:buClr>
              <a:buChar char="-"/>
              <a:tabLst>
                <a:tab pos="299085" algn="l"/>
              </a:tabLst>
            </a:pPr>
            <a:r>
              <a:rPr lang="es-EC" sz="1650" noProof="0" dirty="0">
                <a:solidFill>
                  <a:srgbClr val="334154"/>
                </a:solidFill>
                <a:latin typeface="Arial MT"/>
              </a:rPr>
              <a:t>Lectura Secuencia</a:t>
            </a:r>
          </a:p>
          <a:p>
            <a:pPr marL="299085" indent="-286385">
              <a:lnSpc>
                <a:spcPct val="100000"/>
              </a:lnSpc>
              <a:spcBef>
                <a:spcPts val="985"/>
              </a:spcBef>
              <a:buClr>
                <a:srgbClr val="000000"/>
              </a:buClr>
              <a:buChar char="-"/>
              <a:tabLst>
                <a:tab pos="299085" algn="l"/>
              </a:tabLst>
            </a:pPr>
            <a:r>
              <a:rPr lang="es-EC" sz="1650" noProof="0" dirty="0">
                <a:solidFill>
                  <a:srgbClr val="334154"/>
                </a:solidFill>
                <a:latin typeface="Arial MT"/>
              </a:rPr>
              <a:t>Lectura Selectiva</a:t>
            </a:r>
          </a:p>
        </p:txBody>
      </p:sp>
      <p:pic>
        <p:nvPicPr>
          <p:cNvPr id="8" name="object 8"/>
          <p:cNvPicPr/>
          <p:nvPr/>
        </p:nvPicPr>
        <p:blipFill>
          <a:blip r:embed="rId3" cstate="print"/>
          <a:stretch>
            <a:fillRect/>
          </a:stretch>
        </p:blipFill>
        <p:spPr>
          <a:xfrm>
            <a:off x="6650735" y="1863851"/>
            <a:ext cx="5362956" cy="3261360"/>
          </a:xfrm>
          <a:prstGeom prst="rect">
            <a:avLst/>
          </a:prstGeom>
        </p:spPr>
      </p:pic>
      <p:sp>
        <p:nvSpPr>
          <p:cNvPr id="9" name="object 3">
            <a:extLst>
              <a:ext uri="{FF2B5EF4-FFF2-40B4-BE49-F238E27FC236}">
                <a16:creationId xmlns:a16="http://schemas.microsoft.com/office/drawing/2014/main" id="{322CE92E-533F-47C1-810E-9B98685E8855}"/>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0" y="0"/>
            <a:ext cx="12192000" cy="6858000"/>
          </a:xfrm>
          <a:prstGeom prst="rect">
            <a:avLst/>
          </a:prstGeom>
        </p:spPr>
      </p:pic>
      <p:sp>
        <p:nvSpPr>
          <p:cNvPr id="7" name="object 7"/>
          <p:cNvSpPr txBox="1">
            <a:spLocks noGrp="1"/>
          </p:cNvSpPr>
          <p:nvPr>
            <p:ph type="title"/>
          </p:nvPr>
        </p:nvSpPr>
        <p:spPr>
          <a:xfrm>
            <a:off x="558800" y="546861"/>
            <a:ext cx="7290434" cy="528320"/>
          </a:xfrm>
          <a:prstGeom prst="rect">
            <a:avLst/>
          </a:prstGeom>
        </p:spPr>
        <p:txBody>
          <a:bodyPr vert="horz" wrap="square" lIns="0" tIns="12700" rIns="0" bIns="0" rtlCol="0">
            <a:spAutoFit/>
          </a:bodyPr>
          <a:lstStyle/>
          <a:p>
            <a:pPr marL="12700">
              <a:lnSpc>
                <a:spcPct val="100000"/>
              </a:lnSpc>
              <a:spcBef>
                <a:spcPts val="100"/>
              </a:spcBef>
            </a:pPr>
            <a:r>
              <a:rPr lang="es-EC" noProof="0" dirty="0"/>
              <a:t>Marco</a:t>
            </a:r>
            <a:r>
              <a:rPr lang="es-EC" spc="-55" noProof="0" dirty="0"/>
              <a:t> </a:t>
            </a:r>
            <a:r>
              <a:rPr lang="es-EC" noProof="0" dirty="0"/>
              <a:t>de</a:t>
            </a:r>
            <a:r>
              <a:rPr lang="es-EC" spc="-55" noProof="0" dirty="0"/>
              <a:t> </a:t>
            </a:r>
            <a:r>
              <a:rPr lang="es-EC" noProof="0" dirty="0"/>
              <a:t>las</a:t>
            </a:r>
            <a:r>
              <a:rPr lang="es-EC" spc="-55" noProof="0" dirty="0"/>
              <a:t> </a:t>
            </a:r>
            <a:r>
              <a:rPr lang="es-EC" noProof="0" dirty="0"/>
              <a:t>actividades</a:t>
            </a:r>
            <a:r>
              <a:rPr lang="es-EC" spc="-55" noProof="0" dirty="0"/>
              <a:t> </a:t>
            </a:r>
            <a:r>
              <a:rPr lang="es-EC" spc="-10" noProof="0" dirty="0"/>
              <a:t>principales</a:t>
            </a:r>
          </a:p>
        </p:txBody>
      </p:sp>
      <p:pic>
        <p:nvPicPr>
          <p:cNvPr id="16" name="object 16"/>
          <p:cNvPicPr/>
          <p:nvPr/>
        </p:nvPicPr>
        <p:blipFill>
          <a:blip r:embed="rId4" cstate="print"/>
          <a:stretch>
            <a:fillRect/>
          </a:stretch>
        </p:blipFill>
        <p:spPr>
          <a:xfrm>
            <a:off x="3464814" y="4727703"/>
            <a:ext cx="5262372" cy="1583436"/>
          </a:xfrm>
          <a:prstGeom prst="rect">
            <a:avLst/>
          </a:prstGeom>
        </p:spPr>
      </p:pic>
      <p:sp>
        <p:nvSpPr>
          <p:cNvPr id="17" name="object 17"/>
          <p:cNvSpPr txBox="1"/>
          <p:nvPr/>
        </p:nvSpPr>
        <p:spPr>
          <a:xfrm>
            <a:off x="6976871" y="4901184"/>
            <a:ext cx="1298575" cy="288541"/>
          </a:xfrm>
          <a:prstGeom prst="rect">
            <a:avLst/>
          </a:prstGeom>
          <a:solidFill>
            <a:srgbClr val="EBEBEB"/>
          </a:solidFill>
        </p:spPr>
        <p:txBody>
          <a:bodyPr vert="horz" wrap="square" lIns="0" tIns="41910" rIns="0" bIns="0" rtlCol="0">
            <a:spAutoFit/>
          </a:bodyPr>
          <a:lstStyle/>
          <a:p>
            <a:pPr marL="92075">
              <a:lnSpc>
                <a:spcPct val="100000"/>
              </a:lnSpc>
              <a:spcBef>
                <a:spcPts val="330"/>
              </a:spcBef>
            </a:pPr>
            <a:r>
              <a:rPr lang="es-EC" sz="1600" spc="-10" noProof="0" dirty="0">
                <a:solidFill>
                  <a:srgbClr val="2F2F2F"/>
                </a:solidFill>
                <a:latin typeface="Arial MT"/>
                <a:cs typeface="Arial MT"/>
              </a:rPr>
              <a:t>Licitación</a:t>
            </a:r>
            <a:endParaRPr lang="es-EC" sz="1600" noProof="0" dirty="0">
              <a:latin typeface="Arial MT"/>
              <a:cs typeface="Arial MT"/>
            </a:endParaRPr>
          </a:p>
        </p:txBody>
      </p:sp>
      <p:sp>
        <p:nvSpPr>
          <p:cNvPr id="18" name="object 3">
            <a:extLst>
              <a:ext uri="{FF2B5EF4-FFF2-40B4-BE49-F238E27FC236}">
                <a16:creationId xmlns:a16="http://schemas.microsoft.com/office/drawing/2014/main" id="{20C20BA2-859C-4614-A3FA-E0FA39AF2184}"/>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22" name="Imagen 21">
            <a:extLst>
              <a:ext uri="{FF2B5EF4-FFF2-40B4-BE49-F238E27FC236}">
                <a16:creationId xmlns:a16="http://schemas.microsoft.com/office/drawing/2014/main" id="{83B8D8D5-1DF9-4B06-8F11-C9FF14D4BE18}"/>
              </a:ext>
            </a:extLst>
          </p:cNvPr>
          <p:cNvPicPr>
            <a:picLocks noChangeAspect="1"/>
          </p:cNvPicPr>
          <p:nvPr/>
        </p:nvPicPr>
        <p:blipFill>
          <a:blip r:embed="rId5"/>
          <a:stretch>
            <a:fillRect/>
          </a:stretch>
        </p:blipFill>
        <p:spPr>
          <a:xfrm>
            <a:off x="972890" y="1447800"/>
            <a:ext cx="10246220" cy="283171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04774" y="1603530"/>
            <a:ext cx="9869805" cy="779780"/>
          </a:xfrm>
          <a:prstGeom prst="rect">
            <a:avLst/>
          </a:prstGeom>
        </p:spPr>
        <p:txBody>
          <a:bodyPr vert="horz" wrap="square" lIns="0" tIns="137795" rIns="0" bIns="0" rtlCol="0">
            <a:spAutoFit/>
          </a:bodyPr>
          <a:lstStyle/>
          <a:p>
            <a:pPr marL="12700">
              <a:lnSpc>
                <a:spcPct val="100000"/>
              </a:lnSpc>
              <a:spcBef>
                <a:spcPts val="1085"/>
              </a:spcBef>
            </a:pPr>
            <a:r>
              <a:rPr lang="es-EC" sz="1650" noProof="0" dirty="0">
                <a:solidFill>
                  <a:srgbClr val="334154"/>
                </a:solidFill>
                <a:latin typeface="Arial MT"/>
              </a:rPr>
              <a:t>Técnica creativa centrada en el ser humano para diseñar productos innovadores mediante la colaboración</a:t>
            </a:r>
          </a:p>
          <a:p>
            <a:pPr marL="12700">
              <a:lnSpc>
                <a:spcPct val="100000"/>
              </a:lnSpc>
              <a:spcBef>
                <a:spcPts val="990"/>
              </a:spcBef>
            </a:pPr>
            <a:r>
              <a:rPr lang="es-EC" sz="1650" noProof="0" dirty="0">
                <a:solidFill>
                  <a:srgbClr val="334154"/>
                </a:solidFill>
                <a:latin typeface="Arial MT"/>
              </a:rPr>
              <a:t>multidisciplinaria.</a:t>
            </a:r>
          </a:p>
        </p:txBody>
      </p:sp>
      <p:sp>
        <p:nvSpPr>
          <p:cNvPr id="14" name="object 14"/>
          <p:cNvSpPr txBox="1">
            <a:spLocks noGrp="1"/>
          </p:cNvSpPr>
          <p:nvPr>
            <p:ph type="title"/>
          </p:nvPr>
        </p:nvSpPr>
        <p:spPr>
          <a:xfrm>
            <a:off x="48450" y="286850"/>
            <a:ext cx="9688195" cy="1155897"/>
          </a:xfrm>
          <a:prstGeom prst="rect">
            <a:avLst/>
          </a:prstGeom>
        </p:spPr>
        <p:txBody>
          <a:bodyPr vert="horz" wrap="square" lIns="0" tIns="279400" rIns="0" bIns="0" rtlCol="0">
            <a:spAutoFit/>
          </a:bodyPr>
          <a:lstStyle/>
          <a:p>
            <a:pPr marL="393700">
              <a:lnSpc>
                <a:spcPct val="100000"/>
              </a:lnSpc>
              <a:spcBef>
                <a:spcPts val="100"/>
              </a:spcBef>
            </a:pPr>
            <a:r>
              <a:rPr lang="es-EC" noProof="0" dirty="0"/>
              <a:t>19.8</a:t>
            </a:r>
            <a:r>
              <a:rPr lang="es-EC" spc="-35" noProof="0" dirty="0"/>
              <a:t> </a:t>
            </a:r>
            <a:r>
              <a:rPr lang="es-EC" noProof="0" dirty="0"/>
              <a:t>Innovación:</a:t>
            </a:r>
            <a:r>
              <a:rPr lang="es-EC" spc="-45" noProof="0" dirty="0"/>
              <a:t> </a:t>
            </a:r>
            <a:r>
              <a:rPr lang="es-EC" noProof="0" dirty="0" err="1"/>
              <a:t>Design</a:t>
            </a:r>
            <a:r>
              <a:rPr lang="es-EC" spc="-30" noProof="0" dirty="0"/>
              <a:t> </a:t>
            </a:r>
            <a:r>
              <a:rPr lang="es-EC" spc="-10" noProof="0" dirty="0" err="1"/>
              <a:t>Thinking</a:t>
            </a:r>
            <a:endParaRPr lang="es-EC" spc="-10" noProof="0" dirty="0"/>
          </a:p>
        </p:txBody>
      </p:sp>
      <p:sp>
        <p:nvSpPr>
          <p:cNvPr id="16" name="object 3">
            <a:extLst>
              <a:ext uri="{FF2B5EF4-FFF2-40B4-BE49-F238E27FC236}">
                <a16:creationId xmlns:a16="http://schemas.microsoft.com/office/drawing/2014/main" id="{36F36ECA-1F99-4B4E-9C07-01A8B9A69107}"/>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18" name="Imagen 17">
            <a:extLst>
              <a:ext uri="{FF2B5EF4-FFF2-40B4-BE49-F238E27FC236}">
                <a16:creationId xmlns:a16="http://schemas.microsoft.com/office/drawing/2014/main" id="{9E8FC133-7AE9-49E3-80C9-9EA939AE2278}"/>
              </a:ext>
            </a:extLst>
          </p:cNvPr>
          <p:cNvPicPr>
            <a:picLocks noChangeAspect="1"/>
          </p:cNvPicPr>
          <p:nvPr/>
        </p:nvPicPr>
        <p:blipFill>
          <a:blip r:embed="rId3"/>
          <a:stretch>
            <a:fillRect/>
          </a:stretch>
        </p:blipFill>
        <p:spPr>
          <a:xfrm>
            <a:off x="827751" y="2823520"/>
            <a:ext cx="10536498" cy="30765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46554" y="2629027"/>
            <a:ext cx="7899400" cy="1113155"/>
          </a:xfrm>
          <a:prstGeom prst="rect">
            <a:avLst/>
          </a:prstGeom>
        </p:spPr>
        <p:txBody>
          <a:bodyPr vert="horz" wrap="square" lIns="0" tIns="12700" rIns="0" bIns="0" rtlCol="0">
            <a:spAutoFit/>
          </a:bodyPr>
          <a:lstStyle/>
          <a:p>
            <a:pPr marL="635" algn="ctr">
              <a:lnSpc>
                <a:spcPct val="100000"/>
              </a:lnSpc>
              <a:spcBef>
                <a:spcPts val="100"/>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20:</a:t>
            </a:r>
            <a:endParaRPr lang="es-EC" sz="2100" noProof="0" dirty="0">
              <a:latin typeface="Calibri"/>
              <a:cs typeface="Calibri"/>
            </a:endParaRPr>
          </a:p>
          <a:p>
            <a:pPr algn="ctr">
              <a:lnSpc>
                <a:spcPct val="100000"/>
              </a:lnSpc>
              <a:spcBef>
                <a:spcPts val="280"/>
              </a:spcBef>
            </a:pPr>
            <a:r>
              <a:rPr lang="es-EC" sz="4800" spc="-45" noProof="0" dirty="0">
                <a:solidFill>
                  <a:srgbClr val="002854"/>
                </a:solidFill>
                <a:latin typeface="Times New Roman"/>
                <a:cs typeface="Times New Roman"/>
              </a:rPr>
              <a:t>TÉCNICAS</a:t>
            </a:r>
            <a:r>
              <a:rPr lang="es-EC" sz="4800" spc="-120" noProof="0" dirty="0">
                <a:solidFill>
                  <a:srgbClr val="002854"/>
                </a:solidFill>
                <a:latin typeface="Times New Roman"/>
                <a:cs typeface="Times New Roman"/>
              </a:rPr>
              <a:t> </a:t>
            </a:r>
            <a:r>
              <a:rPr lang="es-EC" sz="4800" noProof="0" dirty="0">
                <a:solidFill>
                  <a:srgbClr val="002854"/>
                </a:solidFill>
                <a:latin typeface="Times New Roman"/>
                <a:cs typeface="Times New Roman"/>
              </a:rPr>
              <a:t>DE</a:t>
            </a:r>
            <a:r>
              <a:rPr lang="es-EC" sz="4800" spc="-140" noProof="0" dirty="0">
                <a:solidFill>
                  <a:srgbClr val="002854"/>
                </a:solidFill>
                <a:latin typeface="Times New Roman"/>
                <a:cs typeface="Times New Roman"/>
              </a:rPr>
              <a:t> </a:t>
            </a:r>
            <a:r>
              <a:rPr lang="es-EC" sz="4800" spc="-50" noProof="0" dirty="0">
                <a:solidFill>
                  <a:srgbClr val="002854"/>
                </a:solidFill>
                <a:latin typeface="Times New Roman"/>
                <a:cs typeface="Times New Roman"/>
              </a:rPr>
              <a:t>ASISTENCIA</a:t>
            </a:r>
            <a:endParaRPr lang="es-EC" sz="4800" noProof="0" dirty="0">
              <a:latin typeface="Times New Roman"/>
              <a:cs typeface="Times New Roman"/>
            </a:endParaRPr>
          </a:p>
        </p:txBody>
      </p:sp>
      <p:sp>
        <p:nvSpPr>
          <p:cNvPr id="3" name="object 3"/>
          <p:cNvSpPr/>
          <p:nvPr/>
        </p:nvSpPr>
        <p:spPr>
          <a:xfrm>
            <a:off x="5618988" y="3854196"/>
            <a:ext cx="952500" cy="38100"/>
          </a:xfrm>
          <a:custGeom>
            <a:avLst/>
            <a:gdLst/>
            <a:ahLst/>
            <a:cxnLst/>
            <a:rect l="l" t="t" r="r" b="b"/>
            <a:pathLst>
              <a:path w="952500" h="38100">
                <a:moveTo>
                  <a:pt x="952500" y="0"/>
                </a:moveTo>
                <a:lnTo>
                  <a:pt x="0" y="0"/>
                </a:lnTo>
                <a:lnTo>
                  <a:pt x="0" y="38099"/>
                </a:lnTo>
                <a:lnTo>
                  <a:pt x="952500" y="38099"/>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286500" y="1772411"/>
            <a:ext cx="5334000" cy="4285488"/>
          </a:xfrm>
          <a:prstGeom prst="rect">
            <a:avLst/>
          </a:prstGeom>
        </p:spPr>
      </p:pic>
      <p:sp>
        <p:nvSpPr>
          <p:cNvPr id="3" name="object 3"/>
          <p:cNvSpPr txBox="1">
            <a:spLocks noGrp="1"/>
          </p:cNvSpPr>
          <p:nvPr>
            <p:ph type="title"/>
          </p:nvPr>
        </p:nvSpPr>
        <p:spPr>
          <a:prstGeom prst="rect">
            <a:avLst/>
          </a:prstGeom>
        </p:spPr>
        <p:txBody>
          <a:bodyPr vert="horz" wrap="square" lIns="0" tIns="183718" rIns="0" bIns="0" rtlCol="0">
            <a:spAutoFit/>
          </a:bodyPr>
          <a:lstStyle/>
          <a:p>
            <a:pPr marL="203200">
              <a:lnSpc>
                <a:spcPct val="100000"/>
              </a:lnSpc>
              <a:spcBef>
                <a:spcPts val="100"/>
              </a:spcBef>
            </a:pPr>
            <a:r>
              <a:rPr lang="es-EC" noProof="0" dirty="0"/>
              <a:t>20.1</a:t>
            </a:r>
            <a:r>
              <a:rPr lang="es-EC" spc="-35" noProof="0" dirty="0"/>
              <a:t> </a:t>
            </a:r>
            <a:r>
              <a:rPr lang="es-EC" noProof="0" dirty="0"/>
              <a:t>Lluvia</a:t>
            </a:r>
            <a:r>
              <a:rPr lang="es-EC" spc="-15" noProof="0" dirty="0"/>
              <a:t> </a:t>
            </a:r>
            <a:r>
              <a:rPr lang="es-EC" noProof="0" dirty="0"/>
              <a:t>de</a:t>
            </a:r>
            <a:r>
              <a:rPr lang="es-EC" spc="-30" noProof="0" dirty="0"/>
              <a:t> </a:t>
            </a:r>
            <a:r>
              <a:rPr lang="es-EC" noProof="0" dirty="0"/>
              <a:t>Ideas</a:t>
            </a:r>
            <a:r>
              <a:rPr lang="es-EC" spc="-30" noProof="0" dirty="0"/>
              <a:t> </a:t>
            </a:r>
            <a:r>
              <a:rPr lang="es-EC" spc="-10" noProof="0" dirty="0"/>
              <a:t>(</a:t>
            </a:r>
            <a:r>
              <a:rPr lang="es-EC" spc="-10" noProof="0" dirty="0" err="1"/>
              <a:t>Brainstorming</a:t>
            </a:r>
            <a:r>
              <a:rPr lang="es-EC" spc="-10" noProof="0" dirty="0"/>
              <a:t>)</a:t>
            </a:r>
          </a:p>
        </p:txBody>
      </p:sp>
      <p:sp>
        <p:nvSpPr>
          <p:cNvPr id="4" name="object 4"/>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5" name="object 5"/>
          <p:cNvPicPr/>
          <p:nvPr/>
        </p:nvPicPr>
        <p:blipFill>
          <a:blip r:embed="rId4" cstate="print"/>
          <a:stretch>
            <a:fillRect/>
          </a:stretch>
        </p:blipFill>
        <p:spPr>
          <a:xfrm>
            <a:off x="571500" y="2098548"/>
            <a:ext cx="94487" cy="199644"/>
          </a:xfrm>
          <a:prstGeom prst="rect">
            <a:avLst/>
          </a:prstGeom>
        </p:spPr>
      </p:pic>
      <p:pic>
        <p:nvPicPr>
          <p:cNvPr id="6" name="object 6"/>
          <p:cNvPicPr/>
          <p:nvPr/>
        </p:nvPicPr>
        <p:blipFill>
          <a:blip r:embed="rId4" cstate="print"/>
          <a:stretch>
            <a:fillRect/>
          </a:stretch>
        </p:blipFill>
        <p:spPr>
          <a:xfrm>
            <a:off x="571500" y="2712720"/>
            <a:ext cx="94487" cy="199644"/>
          </a:xfrm>
          <a:prstGeom prst="rect">
            <a:avLst/>
          </a:prstGeom>
        </p:spPr>
      </p:pic>
      <p:pic>
        <p:nvPicPr>
          <p:cNvPr id="7" name="object 7"/>
          <p:cNvPicPr/>
          <p:nvPr/>
        </p:nvPicPr>
        <p:blipFill>
          <a:blip r:embed="rId4" cstate="print"/>
          <a:stretch>
            <a:fillRect/>
          </a:stretch>
        </p:blipFill>
        <p:spPr>
          <a:xfrm>
            <a:off x="571500" y="4771644"/>
            <a:ext cx="94487" cy="201168"/>
          </a:xfrm>
          <a:prstGeom prst="rect">
            <a:avLst/>
          </a:prstGeom>
        </p:spPr>
      </p:pic>
      <p:sp>
        <p:nvSpPr>
          <p:cNvPr id="8" name="object 8"/>
          <p:cNvSpPr txBox="1"/>
          <p:nvPr/>
        </p:nvSpPr>
        <p:spPr>
          <a:xfrm>
            <a:off x="797153" y="2052573"/>
            <a:ext cx="4956175" cy="3341370"/>
          </a:xfrm>
          <a:prstGeom prst="rect">
            <a:avLst/>
          </a:prstGeom>
        </p:spPr>
        <p:txBody>
          <a:bodyPr vert="horz" wrap="square" lIns="0" tIns="13335" rIns="0" bIns="0" rtlCol="0">
            <a:spAutoFit/>
          </a:bodyPr>
          <a:lstStyle/>
          <a:p>
            <a:pPr marL="12700">
              <a:lnSpc>
                <a:spcPct val="100000"/>
              </a:lnSpc>
              <a:spcBef>
                <a:spcPts val="105"/>
              </a:spcBef>
            </a:pPr>
            <a:r>
              <a:rPr lang="es-EC" sz="1650" b="1" noProof="0" dirty="0">
                <a:solidFill>
                  <a:srgbClr val="003366"/>
                </a:solidFill>
                <a:latin typeface="Arial"/>
                <a:cs typeface="Arial"/>
              </a:rPr>
              <a:t>Objetivo:</a:t>
            </a:r>
            <a:r>
              <a:rPr lang="es-EC" sz="1650" b="1" spc="-20" noProof="0" dirty="0">
                <a:solidFill>
                  <a:srgbClr val="003366"/>
                </a:solidFill>
                <a:latin typeface="Arial"/>
                <a:cs typeface="Arial"/>
              </a:rPr>
              <a:t> </a:t>
            </a:r>
            <a:r>
              <a:rPr lang="es-EC" sz="1650" noProof="0" dirty="0">
                <a:solidFill>
                  <a:srgbClr val="334154"/>
                </a:solidFill>
                <a:latin typeface="Arial MT"/>
              </a:rPr>
              <a:t>Cantidad sobre calidad. Generar volumen.</a:t>
            </a:r>
          </a:p>
          <a:p>
            <a:pPr>
              <a:lnSpc>
                <a:spcPct val="100000"/>
              </a:lnSpc>
              <a:spcBef>
                <a:spcPts val="1789"/>
              </a:spcBef>
            </a:pPr>
            <a:endParaRPr lang="es-EC" sz="1650" noProof="0" dirty="0">
              <a:latin typeface="Arial MT"/>
              <a:cs typeface="Arial MT"/>
            </a:endParaRPr>
          </a:p>
          <a:p>
            <a:pPr marL="12700">
              <a:lnSpc>
                <a:spcPct val="100000"/>
              </a:lnSpc>
            </a:pPr>
            <a:r>
              <a:rPr lang="es-EC" sz="1650" b="1" noProof="0" dirty="0">
                <a:solidFill>
                  <a:srgbClr val="003366"/>
                </a:solidFill>
                <a:latin typeface="Arial"/>
                <a:cs typeface="Arial"/>
              </a:rPr>
              <a:t>Reglas</a:t>
            </a:r>
            <a:r>
              <a:rPr lang="es-EC" sz="1650" b="1" spc="-40" noProof="0" dirty="0">
                <a:solidFill>
                  <a:srgbClr val="003366"/>
                </a:solidFill>
                <a:latin typeface="Arial"/>
                <a:cs typeface="Arial"/>
              </a:rPr>
              <a:t> </a:t>
            </a:r>
            <a:r>
              <a:rPr lang="es-EC" sz="1650" b="1" noProof="0" dirty="0">
                <a:solidFill>
                  <a:srgbClr val="003366"/>
                </a:solidFill>
                <a:latin typeface="Arial"/>
                <a:cs typeface="Arial"/>
              </a:rPr>
              <a:t>de</a:t>
            </a:r>
            <a:r>
              <a:rPr lang="es-EC" sz="1650" b="1" spc="-25" noProof="0" dirty="0">
                <a:solidFill>
                  <a:srgbClr val="003366"/>
                </a:solidFill>
                <a:latin typeface="Arial"/>
                <a:cs typeface="Arial"/>
              </a:rPr>
              <a:t> </a:t>
            </a:r>
            <a:r>
              <a:rPr lang="es-EC" sz="1650" b="1" noProof="0" dirty="0">
                <a:solidFill>
                  <a:srgbClr val="003366"/>
                </a:solidFill>
                <a:latin typeface="Arial"/>
                <a:cs typeface="Arial"/>
              </a:rPr>
              <a:t>Oro</a:t>
            </a:r>
            <a:r>
              <a:rPr lang="es-EC" sz="1650" b="1" spc="-10" noProof="0" dirty="0">
                <a:solidFill>
                  <a:srgbClr val="003366"/>
                </a:solidFill>
                <a:latin typeface="Arial"/>
                <a:cs typeface="Arial"/>
              </a:rPr>
              <a:t> (Osborn):</a:t>
            </a:r>
            <a:endParaRPr lang="es-EC" sz="1650" noProof="0" dirty="0">
              <a:latin typeface="Arial"/>
              <a:cs typeface="Arial"/>
            </a:endParaRPr>
          </a:p>
          <a:p>
            <a:pPr marL="250190">
              <a:lnSpc>
                <a:spcPct val="100000"/>
              </a:lnSpc>
              <a:spcBef>
                <a:spcPts val="800"/>
              </a:spcBef>
            </a:pPr>
            <a:r>
              <a:rPr lang="es-EC" sz="1650" noProof="0" dirty="0">
                <a:solidFill>
                  <a:srgbClr val="334154"/>
                </a:solidFill>
                <a:latin typeface="Arial MT"/>
              </a:rPr>
              <a:t>Prohibida la crítica durante la generación.</a:t>
            </a:r>
          </a:p>
          <a:p>
            <a:pPr marL="250190">
              <a:lnSpc>
                <a:spcPct val="100000"/>
              </a:lnSpc>
              <a:spcBef>
                <a:spcPts val="1215"/>
              </a:spcBef>
            </a:pPr>
            <a:r>
              <a:rPr lang="es-EC" sz="1650" noProof="0" dirty="0">
                <a:solidFill>
                  <a:srgbClr val="334154"/>
                </a:solidFill>
                <a:latin typeface="Arial MT"/>
              </a:rPr>
              <a:t>Asociación libre y combinar ideas.</a:t>
            </a:r>
          </a:p>
          <a:p>
            <a:pPr marL="250190">
              <a:lnSpc>
                <a:spcPct val="100000"/>
              </a:lnSpc>
              <a:spcBef>
                <a:spcPts val="1730"/>
              </a:spcBef>
            </a:pPr>
            <a:r>
              <a:rPr lang="es-EC" sz="1650" noProof="0" dirty="0">
                <a:solidFill>
                  <a:srgbClr val="334154"/>
                </a:solidFill>
                <a:latin typeface="Arial MT"/>
              </a:rPr>
              <a:t>Superar los "puntos muertos".</a:t>
            </a:r>
          </a:p>
          <a:p>
            <a:pPr>
              <a:lnSpc>
                <a:spcPct val="100000"/>
              </a:lnSpc>
              <a:spcBef>
                <a:spcPts val="525"/>
              </a:spcBef>
            </a:pPr>
            <a:endParaRPr lang="es-EC" sz="1650" noProof="0" dirty="0">
              <a:latin typeface="Arial MT"/>
              <a:cs typeface="Arial MT"/>
            </a:endParaRPr>
          </a:p>
          <a:p>
            <a:pPr marL="12700" marR="5080">
              <a:lnSpc>
                <a:spcPct val="160100"/>
              </a:lnSpc>
              <a:spcBef>
                <a:spcPts val="5"/>
              </a:spcBef>
            </a:pPr>
            <a:r>
              <a:rPr lang="es-EC" sz="1650" b="1" noProof="0" dirty="0">
                <a:solidFill>
                  <a:srgbClr val="003366"/>
                </a:solidFill>
                <a:latin typeface="Arial"/>
                <a:cs typeface="Arial"/>
              </a:rPr>
              <a:t>Fases:</a:t>
            </a:r>
            <a:r>
              <a:rPr lang="es-EC" sz="1650" b="1" spc="-85" noProof="0" dirty="0">
                <a:solidFill>
                  <a:srgbClr val="003366"/>
                </a:solidFill>
                <a:latin typeface="Arial"/>
                <a:cs typeface="Arial"/>
              </a:rPr>
              <a:t> </a:t>
            </a:r>
            <a:r>
              <a:rPr lang="es-EC" sz="1650" noProof="0" dirty="0">
                <a:solidFill>
                  <a:srgbClr val="334154"/>
                </a:solidFill>
                <a:latin typeface="Arial MT"/>
              </a:rPr>
              <a:t>Generación Priorización (Categorías: Usable, Reparable, Inusable).</a:t>
            </a:r>
          </a:p>
        </p:txBody>
      </p:sp>
      <p:pic>
        <p:nvPicPr>
          <p:cNvPr id="9" name="object 9"/>
          <p:cNvPicPr/>
          <p:nvPr/>
        </p:nvPicPr>
        <p:blipFill>
          <a:blip r:embed="rId4" cstate="print"/>
          <a:stretch>
            <a:fillRect/>
          </a:stretch>
        </p:blipFill>
        <p:spPr>
          <a:xfrm>
            <a:off x="809244" y="3590544"/>
            <a:ext cx="96012" cy="199644"/>
          </a:xfrm>
          <a:prstGeom prst="rect">
            <a:avLst/>
          </a:prstGeom>
        </p:spPr>
      </p:pic>
      <p:pic>
        <p:nvPicPr>
          <p:cNvPr id="10" name="object 10"/>
          <p:cNvPicPr/>
          <p:nvPr/>
        </p:nvPicPr>
        <p:blipFill>
          <a:blip r:embed="rId4" cstate="print"/>
          <a:stretch>
            <a:fillRect/>
          </a:stretch>
        </p:blipFill>
        <p:spPr>
          <a:xfrm>
            <a:off x="809244" y="3157727"/>
            <a:ext cx="96012" cy="199644"/>
          </a:xfrm>
          <a:prstGeom prst="rect">
            <a:avLst/>
          </a:prstGeom>
        </p:spPr>
      </p:pic>
      <p:pic>
        <p:nvPicPr>
          <p:cNvPr id="11" name="object 11"/>
          <p:cNvPicPr/>
          <p:nvPr/>
        </p:nvPicPr>
        <p:blipFill>
          <a:blip r:embed="rId4" cstate="print"/>
          <a:stretch>
            <a:fillRect/>
          </a:stretch>
        </p:blipFill>
        <p:spPr>
          <a:xfrm>
            <a:off x="809244" y="4064508"/>
            <a:ext cx="96012" cy="19964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3718" rIns="0" bIns="0" rtlCol="0">
            <a:spAutoFit/>
          </a:bodyPr>
          <a:lstStyle/>
          <a:p>
            <a:pPr marL="203200">
              <a:lnSpc>
                <a:spcPct val="100000"/>
              </a:lnSpc>
              <a:spcBef>
                <a:spcPts val="100"/>
              </a:spcBef>
            </a:pPr>
            <a:r>
              <a:rPr lang="es-EC" noProof="0" dirty="0"/>
              <a:t>20.2</a:t>
            </a:r>
            <a:r>
              <a:rPr lang="es-EC" spc="-10" noProof="0" dirty="0"/>
              <a:t> Prototipado</a:t>
            </a:r>
          </a:p>
        </p:txBody>
      </p:sp>
      <p:grpSp>
        <p:nvGrpSpPr>
          <p:cNvPr id="3" name="object 3"/>
          <p:cNvGrpSpPr/>
          <p:nvPr/>
        </p:nvGrpSpPr>
        <p:grpSpPr>
          <a:xfrm>
            <a:off x="433578" y="899160"/>
            <a:ext cx="11758422" cy="5369052"/>
            <a:chOff x="433578" y="899160"/>
            <a:chExt cx="11758422" cy="5369052"/>
          </a:xfrm>
        </p:grpSpPr>
        <p:sp>
          <p:nvSpPr>
            <p:cNvPr id="4" name="object 4"/>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5" name="object 5"/>
            <p:cNvPicPr/>
            <p:nvPr/>
          </p:nvPicPr>
          <p:blipFill>
            <a:blip r:embed="rId3" cstate="print"/>
            <a:stretch>
              <a:fillRect/>
            </a:stretch>
          </p:blipFill>
          <p:spPr>
            <a:xfrm>
              <a:off x="5870448" y="899160"/>
              <a:ext cx="6321552" cy="5369052"/>
            </a:xfrm>
            <a:prstGeom prst="rect">
              <a:avLst/>
            </a:prstGeom>
          </p:spPr>
        </p:pic>
        <p:pic>
          <p:nvPicPr>
            <p:cNvPr id="6" name="object 6"/>
            <p:cNvPicPr/>
            <p:nvPr/>
          </p:nvPicPr>
          <p:blipFill>
            <a:blip r:embed="rId4" cstate="print"/>
            <a:stretch>
              <a:fillRect/>
            </a:stretch>
          </p:blipFill>
          <p:spPr>
            <a:xfrm>
              <a:off x="445008" y="1876425"/>
              <a:ext cx="96012" cy="199644"/>
            </a:xfrm>
            <a:prstGeom prst="rect">
              <a:avLst/>
            </a:prstGeom>
          </p:spPr>
        </p:pic>
        <p:pic>
          <p:nvPicPr>
            <p:cNvPr id="7" name="object 7"/>
            <p:cNvPicPr/>
            <p:nvPr/>
          </p:nvPicPr>
          <p:blipFill>
            <a:blip r:embed="rId4" cstate="print"/>
            <a:stretch>
              <a:fillRect/>
            </a:stretch>
          </p:blipFill>
          <p:spPr>
            <a:xfrm>
              <a:off x="445008" y="2895097"/>
              <a:ext cx="96012" cy="199644"/>
            </a:xfrm>
            <a:prstGeom prst="rect">
              <a:avLst/>
            </a:prstGeom>
          </p:spPr>
        </p:pic>
        <p:pic>
          <p:nvPicPr>
            <p:cNvPr id="8" name="object 8"/>
            <p:cNvPicPr/>
            <p:nvPr/>
          </p:nvPicPr>
          <p:blipFill>
            <a:blip r:embed="rId4" cstate="print"/>
            <a:stretch>
              <a:fillRect/>
            </a:stretch>
          </p:blipFill>
          <p:spPr>
            <a:xfrm>
              <a:off x="433578" y="4953000"/>
              <a:ext cx="96012" cy="199644"/>
            </a:xfrm>
            <a:prstGeom prst="rect">
              <a:avLst/>
            </a:prstGeom>
          </p:spPr>
        </p:pic>
      </p:grpSp>
      <p:sp>
        <p:nvSpPr>
          <p:cNvPr id="9" name="object 9"/>
          <p:cNvSpPr txBox="1"/>
          <p:nvPr/>
        </p:nvSpPr>
        <p:spPr>
          <a:xfrm>
            <a:off x="571500" y="1828800"/>
            <a:ext cx="5086350" cy="3838575"/>
          </a:xfrm>
          <a:prstGeom prst="rect">
            <a:avLst/>
          </a:prstGeom>
        </p:spPr>
        <p:txBody>
          <a:bodyPr vert="horz" wrap="square" lIns="0" tIns="13335" rIns="0" bIns="0" rtlCol="0">
            <a:spAutoFit/>
          </a:bodyPr>
          <a:lstStyle/>
          <a:p>
            <a:pPr marL="12700">
              <a:lnSpc>
                <a:spcPct val="100000"/>
              </a:lnSpc>
              <a:spcBef>
                <a:spcPts val="105"/>
              </a:spcBef>
            </a:pPr>
            <a:r>
              <a:rPr lang="es-EC" sz="1650" b="1" noProof="0" dirty="0">
                <a:solidFill>
                  <a:srgbClr val="003366"/>
                </a:solidFill>
                <a:latin typeface="Arial"/>
                <a:cs typeface="Arial"/>
              </a:rPr>
              <a:t>Valor:</a:t>
            </a:r>
            <a:r>
              <a:rPr lang="es-EC" sz="1650" b="1" spc="-45" noProof="0" dirty="0">
                <a:solidFill>
                  <a:srgbClr val="003366"/>
                </a:solidFill>
                <a:latin typeface="Arial"/>
                <a:cs typeface="Arial"/>
              </a:rPr>
              <a:t> </a:t>
            </a:r>
            <a:r>
              <a:rPr lang="es-EC" sz="1650" noProof="0" dirty="0">
                <a:solidFill>
                  <a:srgbClr val="334154"/>
                </a:solidFill>
                <a:latin typeface="Arial MT"/>
              </a:rPr>
              <a:t>Convierte requisitos abstractos en experiencias</a:t>
            </a:r>
          </a:p>
          <a:p>
            <a:pPr marL="12700">
              <a:lnSpc>
                <a:spcPct val="100000"/>
              </a:lnSpc>
              <a:spcBef>
                <a:spcPts val="1185"/>
              </a:spcBef>
            </a:pPr>
            <a:r>
              <a:rPr lang="es-EC" sz="1650" noProof="0" dirty="0">
                <a:solidFill>
                  <a:srgbClr val="334154"/>
                </a:solidFill>
                <a:latin typeface="Arial MT"/>
              </a:rPr>
              <a:t>tangibles.</a:t>
            </a:r>
          </a:p>
          <a:p>
            <a:pPr>
              <a:lnSpc>
                <a:spcPct val="100000"/>
              </a:lnSpc>
              <a:spcBef>
                <a:spcPts val="925"/>
              </a:spcBef>
            </a:pPr>
            <a:endParaRPr lang="es-EC" sz="1650" noProof="0" dirty="0">
              <a:latin typeface="Arial MT"/>
              <a:cs typeface="Arial MT"/>
            </a:endParaRPr>
          </a:p>
          <a:p>
            <a:pPr marL="12700">
              <a:lnSpc>
                <a:spcPct val="100000"/>
              </a:lnSpc>
            </a:pPr>
            <a:r>
              <a:rPr lang="es-EC" sz="1650" b="1" spc="-10" noProof="0" dirty="0">
                <a:solidFill>
                  <a:srgbClr val="003366"/>
                </a:solidFill>
                <a:latin typeface="Arial"/>
                <a:cs typeface="Arial"/>
              </a:rPr>
              <a:t>Clasificación</a:t>
            </a:r>
            <a:r>
              <a:rPr lang="es-EC" sz="1650" b="1" spc="-20" noProof="0" dirty="0">
                <a:solidFill>
                  <a:srgbClr val="003366"/>
                </a:solidFill>
                <a:latin typeface="Arial"/>
                <a:cs typeface="Arial"/>
              </a:rPr>
              <a:t> </a:t>
            </a:r>
            <a:r>
              <a:rPr lang="es-EC" sz="1650" b="1" noProof="0" dirty="0">
                <a:solidFill>
                  <a:srgbClr val="003366"/>
                </a:solidFill>
                <a:latin typeface="Arial"/>
                <a:cs typeface="Arial"/>
              </a:rPr>
              <a:t>por</a:t>
            </a:r>
            <a:r>
              <a:rPr lang="es-EC" sz="1650" b="1" spc="25" noProof="0" dirty="0">
                <a:solidFill>
                  <a:srgbClr val="003366"/>
                </a:solidFill>
                <a:latin typeface="Arial"/>
                <a:cs typeface="Arial"/>
              </a:rPr>
              <a:t> </a:t>
            </a:r>
            <a:r>
              <a:rPr lang="es-EC" sz="1650" b="1" spc="-20" noProof="0" dirty="0">
                <a:solidFill>
                  <a:srgbClr val="003366"/>
                </a:solidFill>
                <a:latin typeface="Arial"/>
                <a:cs typeface="Arial"/>
              </a:rPr>
              <a:t>Uso:</a:t>
            </a:r>
            <a:endParaRPr lang="es-EC" sz="1650" noProof="0" dirty="0">
              <a:latin typeface="Arial"/>
              <a:cs typeface="Arial"/>
            </a:endParaRPr>
          </a:p>
          <a:p>
            <a:pPr marL="260350">
              <a:lnSpc>
                <a:spcPct val="100000"/>
              </a:lnSpc>
              <a:spcBef>
                <a:spcPts val="1395"/>
              </a:spcBef>
            </a:pPr>
            <a:r>
              <a:rPr lang="es-EC" sz="1650" noProof="0" dirty="0">
                <a:solidFill>
                  <a:srgbClr val="334154"/>
                </a:solidFill>
                <a:latin typeface="Arial MT"/>
              </a:rPr>
              <a:t>Desechable (</a:t>
            </a:r>
            <a:r>
              <a:rPr lang="es-EC" sz="1650" noProof="0" dirty="0" err="1">
                <a:solidFill>
                  <a:srgbClr val="334154"/>
                </a:solidFill>
                <a:latin typeface="Arial MT"/>
              </a:rPr>
              <a:t>Throwaway</a:t>
            </a:r>
            <a:r>
              <a:rPr lang="es-EC" sz="1650" noProof="0" dirty="0">
                <a:solidFill>
                  <a:srgbClr val="334154"/>
                </a:solidFill>
                <a:latin typeface="Arial MT"/>
              </a:rPr>
              <a:t>): Rápido, para aclarar</a:t>
            </a:r>
          </a:p>
          <a:p>
            <a:pPr marL="260350">
              <a:lnSpc>
                <a:spcPct val="100000"/>
              </a:lnSpc>
              <a:spcBef>
                <a:spcPts val="1190"/>
              </a:spcBef>
            </a:pPr>
            <a:r>
              <a:rPr lang="es-EC" sz="1650" noProof="0" dirty="0">
                <a:solidFill>
                  <a:srgbClr val="334154"/>
                </a:solidFill>
                <a:latin typeface="Arial MT"/>
              </a:rPr>
              <a:t>dudas.</a:t>
            </a:r>
          </a:p>
          <a:p>
            <a:pPr>
              <a:lnSpc>
                <a:spcPct val="100000"/>
              </a:lnSpc>
              <a:spcBef>
                <a:spcPts val="135"/>
              </a:spcBef>
            </a:pPr>
            <a:endParaRPr lang="es-EC" sz="1650" noProof="0" dirty="0">
              <a:solidFill>
                <a:srgbClr val="334154"/>
              </a:solidFill>
              <a:latin typeface="Arial MT"/>
            </a:endParaRPr>
          </a:p>
          <a:p>
            <a:pPr marL="187325">
              <a:lnSpc>
                <a:spcPct val="100000"/>
              </a:lnSpc>
              <a:spcBef>
                <a:spcPts val="5"/>
              </a:spcBef>
            </a:pPr>
            <a:r>
              <a:rPr lang="es-EC" sz="1650" noProof="0" dirty="0">
                <a:solidFill>
                  <a:srgbClr val="334154"/>
                </a:solidFill>
                <a:latin typeface="Arial MT"/>
              </a:rPr>
              <a:t>Evolutivo: Calidad alta, es el producto final.</a:t>
            </a:r>
          </a:p>
          <a:p>
            <a:pPr>
              <a:lnSpc>
                <a:spcPct val="100000"/>
              </a:lnSpc>
              <a:spcBef>
                <a:spcPts val="1270"/>
              </a:spcBef>
            </a:pPr>
            <a:endParaRPr lang="es-EC" sz="1650" noProof="0" dirty="0">
              <a:latin typeface="Arial MT"/>
              <a:cs typeface="Arial MT"/>
            </a:endParaRPr>
          </a:p>
          <a:p>
            <a:pPr marL="21590" marR="5080">
              <a:lnSpc>
                <a:spcPct val="160000"/>
              </a:lnSpc>
            </a:pPr>
            <a:r>
              <a:rPr lang="es-EC" sz="1650" b="1" noProof="0" dirty="0">
                <a:solidFill>
                  <a:srgbClr val="003366"/>
                </a:solidFill>
                <a:latin typeface="Arial"/>
                <a:cs typeface="Arial"/>
              </a:rPr>
              <a:t>Fidelidad:</a:t>
            </a:r>
            <a:r>
              <a:rPr lang="es-EC" sz="1650" noProof="0" dirty="0">
                <a:solidFill>
                  <a:srgbClr val="334154"/>
                </a:solidFill>
                <a:latin typeface="Arial MT"/>
              </a:rPr>
              <a:t> Desde papel/bocetos (Baja) hasta software funcional (Alta).</a:t>
            </a:r>
          </a:p>
        </p:txBody>
      </p:sp>
      <p:grpSp>
        <p:nvGrpSpPr>
          <p:cNvPr id="10" name="object 10"/>
          <p:cNvGrpSpPr/>
          <p:nvPr/>
        </p:nvGrpSpPr>
        <p:grpSpPr>
          <a:xfrm>
            <a:off x="581025" y="3409950"/>
            <a:ext cx="120650" cy="1024255"/>
            <a:chOff x="658368" y="3747515"/>
            <a:chExt cx="120650" cy="1024255"/>
          </a:xfrm>
        </p:grpSpPr>
        <p:pic>
          <p:nvPicPr>
            <p:cNvPr id="11" name="object 11"/>
            <p:cNvPicPr/>
            <p:nvPr/>
          </p:nvPicPr>
          <p:blipFill>
            <a:blip r:embed="rId4" cstate="print"/>
            <a:stretch>
              <a:fillRect/>
            </a:stretch>
          </p:blipFill>
          <p:spPr>
            <a:xfrm>
              <a:off x="682752" y="3747515"/>
              <a:ext cx="96012" cy="201168"/>
            </a:xfrm>
            <a:prstGeom prst="rect">
              <a:avLst/>
            </a:prstGeom>
          </p:spPr>
        </p:pic>
        <p:pic>
          <p:nvPicPr>
            <p:cNvPr id="12" name="object 12"/>
            <p:cNvPicPr/>
            <p:nvPr/>
          </p:nvPicPr>
          <p:blipFill>
            <a:blip r:embed="rId4" cstate="print"/>
            <a:stretch>
              <a:fillRect/>
            </a:stretch>
          </p:blipFill>
          <p:spPr>
            <a:xfrm>
              <a:off x="658368" y="4571999"/>
              <a:ext cx="96012" cy="199644"/>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rotWithShape="1">
          <a:blip r:embed="rId3" cstate="print"/>
          <a:srcRect l="1843" t="16809" r="2143" b="17496"/>
          <a:stretch/>
        </p:blipFill>
        <p:spPr>
          <a:xfrm>
            <a:off x="6384773" y="2511043"/>
            <a:ext cx="5121427" cy="28153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object 3"/>
          <p:cNvSpPr txBox="1">
            <a:spLocks noGrp="1"/>
          </p:cNvSpPr>
          <p:nvPr>
            <p:ph type="title"/>
          </p:nvPr>
        </p:nvSpPr>
        <p:spPr>
          <a:prstGeom prst="rect">
            <a:avLst/>
          </a:prstGeom>
        </p:spPr>
        <p:txBody>
          <a:bodyPr vert="horz" wrap="square" lIns="0" tIns="183718" rIns="0" bIns="0" rtlCol="0">
            <a:spAutoFit/>
          </a:bodyPr>
          <a:lstStyle/>
          <a:p>
            <a:pPr marL="203200">
              <a:lnSpc>
                <a:spcPct val="100000"/>
              </a:lnSpc>
              <a:spcBef>
                <a:spcPts val="100"/>
              </a:spcBef>
            </a:pPr>
            <a:r>
              <a:rPr lang="es-EC" noProof="0" dirty="0"/>
              <a:t>20.3</a:t>
            </a:r>
            <a:r>
              <a:rPr lang="es-EC" spc="-30" noProof="0" dirty="0"/>
              <a:t> </a:t>
            </a:r>
            <a:r>
              <a:rPr lang="es-EC" noProof="0" dirty="0"/>
              <a:t>Método</a:t>
            </a:r>
            <a:r>
              <a:rPr lang="es-EC" spc="-35" noProof="0" dirty="0"/>
              <a:t> </a:t>
            </a:r>
            <a:r>
              <a:rPr lang="es-EC" noProof="0" dirty="0"/>
              <a:t>KJ</a:t>
            </a:r>
            <a:r>
              <a:rPr lang="es-EC" spc="-15" noProof="0" dirty="0"/>
              <a:t> </a:t>
            </a:r>
            <a:r>
              <a:rPr lang="es-EC" noProof="0" dirty="0"/>
              <a:t>(Diagrama</a:t>
            </a:r>
            <a:r>
              <a:rPr lang="es-EC" spc="-25" noProof="0" dirty="0"/>
              <a:t> </a:t>
            </a:r>
            <a:r>
              <a:rPr lang="es-EC" noProof="0" dirty="0"/>
              <a:t>de</a:t>
            </a:r>
            <a:r>
              <a:rPr lang="es-EC" spc="-35" noProof="0" dirty="0"/>
              <a:t> </a:t>
            </a:r>
            <a:r>
              <a:rPr lang="es-EC" spc="-10" noProof="0" dirty="0"/>
              <a:t>Afinidad)</a:t>
            </a:r>
          </a:p>
        </p:txBody>
      </p:sp>
      <p:sp>
        <p:nvSpPr>
          <p:cNvPr id="4" name="object 4"/>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5" name="object 5"/>
          <p:cNvPicPr/>
          <p:nvPr/>
        </p:nvPicPr>
        <p:blipFill>
          <a:blip r:embed="rId4" cstate="print"/>
          <a:stretch>
            <a:fillRect/>
          </a:stretch>
        </p:blipFill>
        <p:spPr>
          <a:xfrm>
            <a:off x="571500" y="2127504"/>
            <a:ext cx="96012" cy="201167"/>
          </a:xfrm>
          <a:prstGeom prst="rect">
            <a:avLst/>
          </a:prstGeom>
        </p:spPr>
      </p:pic>
      <p:pic>
        <p:nvPicPr>
          <p:cNvPr id="6" name="object 6"/>
          <p:cNvPicPr/>
          <p:nvPr/>
        </p:nvPicPr>
        <p:blipFill>
          <a:blip r:embed="rId4" cstate="print"/>
          <a:stretch>
            <a:fillRect/>
          </a:stretch>
        </p:blipFill>
        <p:spPr>
          <a:xfrm>
            <a:off x="619506" y="2895600"/>
            <a:ext cx="96012" cy="199644"/>
          </a:xfrm>
          <a:prstGeom prst="rect">
            <a:avLst/>
          </a:prstGeom>
        </p:spPr>
      </p:pic>
      <p:pic>
        <p:nvPicPr>
          <p:cNvPr id="7" name="object 7"/>
          <p:cNvPicPr/>
          <p:nvPr/>
        </p:nvPicPr>
        <p:blipFill>
          <a:blip r:embed="rId4" cstate="print"/>
          <a:stretch>
            <a:fillRect/>
          </a:stretch>
        </p:blipFill>
        <p:spPr>
          <a:xfrm>
            <a:off x="571500" y="5326379"/>
            <a:ext cx="96012" cy="199644"/>
          </a:xfrm>
          <a:prstGeom prst="rect">
            <a:avLst/>
          </a:prstGeom>
        </p:spPr>
      </p:pic>
      <p:sp>
        <p:nvSpPr>
          <p:cNvPr id="8" name="object 8"/>
          <p:cNvSpPr txBox="1"/>
          <p:nvPr/>
        </p:nvSpPr>
        <p:spPr>
          <a:xfrm>
            <a:off x="768502" y="2148585"/>
            <a:ext cx="4593590" cy="3475695"/>
          </a:xfrm>
          <a:prstGeom prst="rect">
            <a:avLst/>
          </a:prstGeom>
        </p:spPr>
        <p:txBody>
          <a:bodyPr vert="horz" wrap="square" lIns="0" tIns="13335" rIns="0" bIns="0" rtlCol="0">
            <a:spAutoFit/>
          </a:bodyPr>
          <a:lstStyle/>
          <a:p>
            <a:pPr marL="12700">
              <a:lnSpc>
                <a:spcPct val="100000"/>
              </a:lnSpc>
              <a:spcBef>
                <a:spcPts val="105"/>
              </a:spcBef>
            </a:pPr>
            <a:r>
              <a:rPr lang="es-EC" sz="1650" b="1" noProof="0" dirty="0">
                <a:solidFill>
                  <a:srgbClr val="003366"/>
                </a:solidFill>
                <a:latin typeface="Arial"/>
                <a:cs typeface="Arial"/>
              </a:rPr>
              <a:t>Origen:</a:t>
            </a:r>
            <a:r>
              <a:rPr lang="es-EC" sz="1650" b="1" spc="-25" noProof="0" dirty="0">
                <a:solidFill>
                  <a:srgbClr val="003366"/>
                </a:solidFill>
                <a:latin typeface="Arial"/>
                <a:cs typeface="Arial"/>
              </a:rPr>
              <a:t> </a:t>
            </a:r>
            <a:r>
              <a:rPr lang="es-EC" sz="1650" noProof="0" dirty="0" err="1">
                <a:solidFill>
                  <a:srgbClr val="334154"/>
                </a:solidFill>
                <a:latin typeface="Arial MT"/>
              </a:rPr>
              <a:t>Kawakita</a:t>
            </a:r>
            <a:r>
              <a:rPr lang="es-EC" sz="1650" noProof="0" dirty="0">
                <a:solidFill>
                  <a:srgbClr val="334154"/>
                </a:solidFill>
                <a:latin typeface="Arial MT"/>
              </a:rPr>
              <a:t> Jiro. Técnica de consenso.</a:t>
            </a:r>
          </a:p>
          <a:p>
            <a:pPr>
              <a:lnSpc>
                <a:spcPct val="100000"/>
              </a:lnSpc>
              <a:spcBef>
                <a:spcPts val="1440"/>
              </a:spcBef>
            </a:pPr>
            <a:endParaRPr lang="es-EC" sz="1650" noProof="0" dirty="0">
              <a:latin typeface="Arial MT"/>
              <a:cs typeface="Arial MT"/>
            </a:endParaRPr>
          </a:p>
          <a:p>
            <a:pPr marL="41275">
              <a:lnSpc>
                <a:spcPct val="100000"/>
              </a:lnSpc>
              <a:spcBef>
                <a:spcPts val="5"/>
              </a:spcBef>
            </a:pPr>
            <a:r>
              <a:rPr lang="es-EC" sz="1650" b="1" spc="-10" noProof="0" dirty="0">
                <a:solidFill>
                  <a:srgbClr val="003366"/>
                </a:solidFill>
                <a:latin typeface="Arial"/>
                <a:cs typeface="Arial"/>
              </a:rPr>
              <a:t>Proceso:</a:t>
            </a:r>
            <a:endParaRPr lang="es-EC" sz="1650" noProof="0" dirty="0">
              <a:latin typeface="Arial"/>
              <a:cs typeface="Arial"/>
            </a:endParaRPr>
          </a:p>
          <a:p>
            <a:pPr marL="659765" marR="5080" indent="9525">
              <a:lnSpc>
                <a:spcPct val="169100"/>
              </a:lnSpc>
              <a:spcBef>
                <a:spcPts val="200"/>
              </a:spcBef>
            </a:pPr>
            <a:r>
              <a:rPr lang="es-EC" sz="1650" i="1" noProof="0" dirty="0">
                <a:solidFill>
                  <a:srgbClr val="334154"/>
                </a:solidFill>
                <a:latin typeface="Arial"/>
                <a:cs typeface="Arial"/>
              </a:rPr>
              <a:t>Silencio:</a:t>
            </a:r>
            <a:r>
              <a:rPr lang="es-EC" sz="1650" i="1" spc="-75" noProof="0" dirty="0">
                <a:solidFill>
                  <a:srgbClr val="334154"/>
                </a:solidFill>
                <a:latin typeface="Arial"/>
                <a:cs typeface="Arial"/>
              </a:rPr>
              <a:t> </a:t>
            </a:r>
            <a:r>
              <a:rPr lang="es-EC" sz="1650" noProof="0" dirty="0">
                <a:solidFill>
                  <a:srgbClr val="334154"/>
                </a:solidFill>
                <a:latin typeface="Arial MT"/>
              </a:rPr>
              <a:t>Escritura individual. </a:t>
            </a:r>
            <a:r>
              <a:rPr lang="es-EC" sz="1650" i="1" noProof="0" dirty="0">
                <a:solidFill>
                  <a:srgbClr val="334154"/>
                </a:solidFill>
                <a:latin typeface="Arial"/>
                <a:cs typeface="Arial"/>
              </a:rPr>
              <a:t>Presentación:</a:t>
            </a:r>
            <a:r>
              <a:rPr lang="es-EC" sz="1650" i="1" spc="-55" noProof="0" dirty="0">
                <a:solidFill>
                  <a:srgbClr val="334154"/>
                </a:solidFill>
                <a:latin typeface="Arial"/>
                <a:cs typeface="Arial"/>
              </a:rPr>
              <a:t> </a:t>
            </a:r>
            <a:r>
              <a:rPr lang="es-EC" sz="1650" noProof="0" dirty="0">
                <a:solidFill>
                  <a:srgbClr val="334154"/>
                </a:solidFill>
                <a:latin typeface="Arial MT"/>
              </a:rPr>
              <a:t>Se leen y colocan. </a:t>
            </a:r>
            <a:r>
              <a:rPr lang="es-EC" sz="1650" i="1" noProof="0" dirty="0">
                <a:solidFill>
                  <a:srgbClr val="334154"/>
                </a:solidFill>
                <a:latin typeface="Arial"/>
                <a:cs typeface="Arial"/>
              </a:rPr>
              <a:t>Agrupación:</a:t>
            </a:r>
            <a:r>
              <a:rPr lang="es-EC" sz="1650" i="1" spc="-60" noProof="0" dirty="0">
                <a:solidFill>
                  <a:srgbClr val="334154"/>
                </a:solidFill>
                <a:latin typeface="Arial"/>
                <a:cs typeface="Arial"/>
              </a:rPr>
              <a:t> </a:t>
            </a:r>
            <a:r>
              <a:rPr lang="es-EC" sz="1650" noProof="0" dirty="0">
                <a:solidFill>
                  <a:srgbClr val="334154"/>
                </a:solidFill>
                <a:latin typeface="Arial MT"/>
              </a:rPr>
              <a:t>Se mueven tarjetas similares</a:t>
            </a:r>
            <a:r>
              <a:rPr lang="es-EC" sz="1650" spc="-10" noProof="0" dirty="0">
                <a:solidFill>
                  <a:srgbClr val="334154"/>
                </a:solidFill>
                <a:latin typeface="Arial MT"/>
                <a:cs typeface="Arial MT"/>
              </a:rPr>
              <a:t>.</a:t>
            </a:r>
            <a:endParaRPr lang="es-EC" sz="1650" noProof="0" dirty="0">
              <a:latin typeface="Arial MT"/>
              <a:cs typeface="Arial MT"/>
            </a:endParaRPr>
          </a:p>
          <a:p>
            <a:pPr marL="659765">
              <a:lnSpc>
                <a:spcPct val="100000"/>
              </a:lnSpc>
              <a:spcBef>
                <a:spcPts val="1545"/>
              </a:spcBef>
            </a:pPr>
            <a:r>
              <a:rPr lang="es-EC" sz="1650" i="1" noProof="0" dirty="0">
                <a:solidFill>
                  <a:srgbClr val="334154"/>
                </a:solidFill>
                <a:latin typeface="Arial"/>
                <a:cs typeface="Arial"/>
              </a:rPr>
              <a:t>Nombramiento:</a:t>
            </a:r>
            <a:r>
              <a:rPr lang="es-EC" sz="1650" i="1" spc="-55" noProof="0" dirty="0">
                <a:solidFill>
                  <a:srgbClr val="334154"/>
                </a:solidFill>
                <a:latin typeface="Arial"/>
                <a:cs typeface="Arial"/>
              </a:rPr>
              <a:t> </a:t>
            </a:r>
            <a:r>
              <a:rPr lang="es-EC" sz="1650" noProof="0" dirty="0">
                <a:solidFill>
                  <a:srgbClr val="334154"/>
                </a:solidFill>
                <a:latin typeface="Arial MT"/>
              </a:rPr>
              <a:t>Se titula cada grupo.</a:t>
            </a:r>
          </a:p>
          <a:p>
            <a:pPr>
              <a:lnSpc>
                <a:spcPct val="100000"/>
              </a:lnSpc>
            </a:pPr>
            <a:endParaRPr lang="es-EC" sz="1650" noProof="0" dirty="0">
              <a:solidFill>
                <a:srgbClr val="334154"/>
              </a:solidFill>
              <a:latin typeface="Arial MT"/>
            </a:endParaRPr>
          </a:p>
          <a:p>
            <a:pPr>
              <a:lnSpc>
                <a:spcPct val="100000"/>
              </a:lnSpc>
              <a:spcBef>
                <a:spcPts val="20"/>
              </a:spcBef>
            </a:pPr>
            <a:endParaRPr lang="es-EC" sz="1650" noProof="0" dirty="0">
              <a:latin typeface="Arial MT"/>
              <a:cs typeface="Arial MT"/>
            </a:endParaRPr>
          </a:p>
          <a:p>
            <a:pPr marL="12700">
              <a:lnSpc>
                <a:spcPct val="100000"/>
              </a:lnSpc>
            </a:pPr>
            <a:r>
              <a:rPr lang="es-EC" sz="1650" b="1" noProof="0" dirty="0">
                <a:solidFill>
                  <a:srgbClr val="003366"/>
                </a:solidFill>
                <a:latin typeface="Arial"/>
                <a:cs typeface="Arial"/>
              </a:rPr>
              <a:t>Ventaja:</a:t>
            </a:r>
            <a:r>
              <a:rPr lang="es-EC" sz="1650" b="1" spc="-50" noProof="0" dirty="0">
                <a:solidFill>
                  <a:srgbClr val="003366"/>
                </a:solidFill>
                <a:latin typeface="Arial"/>
                <a:cs typeface="Arial"/>
              </a:rPr>
              <a:t> </a:t>
            </a:r>
            <a:r>
              <a:rPr lang="es-EC" sz="1650" noProof="0" dirty="0">
                <a:solidFill>
                  <a:srgbClr val="334154"/>
                </a:solidFill>
                <a:latin typeface="Arial MT"/>
              </a:rPr>
              <a:t>Permite participar a los tímidos.</a:t>
            </a:r>
          </a:p>
        </p:txBody>
      </p:sp>
      <p:pic>
        <p:nvPicPr>
          <p:cNvPr id="9" name="object 9"/>
          <p:cNvPicPr/>
          <p:nvPr/>
        </p:nvPicPr>
        <p:blipFill>
          <a:blip r:embed="rId4" cstate="print"/>
          <a:stretch>
            <a:fillRect/>
          </a:stretch>
        </p:blipFill>
        <p:spPr>
          <a:xfrm>
            <a:off x="1190244" y="3285744"/>
            <a:ext cx="96012" cy="201167"/>
          </a:xfrm>
          <a:prstGeom prst="rect">
            <a:avLst/>
          </a:prstGeom>
        </p:spPr>
      </p:pic>
      <p:pic>
        <p:nvPicPr>
          <p:cNvPr id="10" name="object 10"/>
          <p:cNvPicPr/>
          <p:nvPr/>
        </p:nvPicPr>
        <p:blipFill>
          <a:blip r:embed="rId4" cstate="print"/>
          <a:stretch>
            <a:fillRect/>
          </a:stretch>
        </p:blipFill>
        <p:spPr>
          <a:xfrm>
            <a:off x="1190244" y="3733800"/>
            <a:ext cx="96012" cy="199644"/>
          </a:xfrm>
          <a:prstGeom prst="rect">
            <a:avLst/>
          </a:prstGeom>
        </p:spPr>
      </p:pic>
      <p:pic>
        <p:nvPicPr>
          <p:cNvPr id="11" name="object 11"/>
          <p:cNvPicPr/>
          <p:nvPr/>
        </p:nvPicPr>
        <p:blipFill>
          <a:blip r:embed="rId4" cstate="print"/>
          <a:stretch>
            <a:fillRect/>
          </a:stretch>
        </p:blipFill>
        <p:spPr>
          <a:xfrm>
            <a:off x="1190244" y="4181855"/>
            <a:ext cx="96012" cy="199644"/>
          </a:xfrm>
          <a:prstGeom prst="rect">
            <a:avLst/>
          </a:prstGeom>
        </p:spPr>
      </p:pic>
      <p:pic>
        <p:nvPicPr>
          <p:cNvPr id="12" name="object 12"/>
          <p:cNvPicPr/>
          <p:nvPr/>
        </p:nvPicPr>
        <p:blipFill>
          <a:blip r:embed="rId4" cstate="print"/>
          <a:stretch>
            <a:fillRect/>
          </a:stretch>
        </p:blipFill>
        <p:spPr>
          <a:xfrm>
            <a:off x="1190244" y="4629911"/>
            <a:ext cx="96012" cy="199644"/>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83718" rIns="0" bIns="0" rtlCol="0">
            <a:spAutoFit/>
          </a:bodyPr>
          <a:lstStyle/>
          <a:p>
            <a:pPr marL="203200">
              <a:lnSpc>
                <a:spcPct val="100000"/>
              </a:lnSpc>
              <a:spcBef>
                <a:spcPts val="100"/>
              </a:spcBef>
            </a:pPr>
            <a:r>
              <a:rPr lang="es-EC" noProof="0" dirty="0"/>
              <a:t>20.4</a:t>
            </a:r>
            <a:r>
              <a:rPr lang="es-EC" spc="-25" noProof="0" dirty="0"/>
              <a:t> </a:t>
            </a:r>
            <a:r>
              <a:rPr lang="es-EC" noProof="0" dirty="0"/>
              <a:t>Mapas</a:t>
            </a:r>
            <a:r>
              <a:rPr lang="es-EC" spc="-15" noProof="0" dirty="0"/>
              <a:t> </a:t>
            </a:r>
            <a:r>
              <a:rPr lang="es-EC" noProof="0" dirty="0"/>
              <a:t>Mentales</a:t>
            </a:r>
            <a:r>
              <a:rPr lang="es-EC" spc="-25" noProof="0" dirty="0"/>
              <a:t> </a:t>
            </a:r>
            <a:r>
              <a:rPr lang="es-EC" noProof="0" dirty="0"/>
              <a:t>(</a:t>
            </a:r>
            <a:r>
              <a:rPr lang="es-EC" noProof="0" dirty="0" err="1"/>
              <a:t>Mind</a:t>
            </a:r>
            <a:r>
              <a:rPr lang="es-EC" spc="-35" noProof="0" dirty="0"/>
              <a:t> </a:t>
            </a:r>
            <a:r>
              <a:rPr lang="es-EC" spc="-10" noProof="0" dirty="0" err="1"/>
              <a:t>Mapping</a:t>
            </a:r>
            <a:r>
              <a:rPr lang="es-EC" spc="-10" noProof="0" dirty="0"/>
              <a:t>)</a:t>
            </a:r>
          </a:p>
        </p:txBody>
      </p:sp>
      <p:sp>
        <p:nvSpPr>
          <p:cNvPr id="3" name="object 3"/>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pic>
        <p:nvPicPr>
          <p:cNvPr id="4" name="object 4"/>
          <p:cNvPicPr/>
          <p:nvPr/>
        </p:nvPicPr>
        <p:blipFill>
          <a:blip r:embed="rId3" cstate="print"/>
          <a:stretch>
            <a:fillRect/>
          </a:stretch>
        </p:blipFill>
        <p:spPr>
          <a:xfrm>
            <a:off x="580644" y="1979676"/>
            <a:ext cx="96012" cy="199644"/>
          </a:xfrm>
          <a:prstGeom prst="rect">
            <a:avLst/>
          </a:prstGeom>
        </p:spPr>
      </p:pic>
      <p:pic>
        <p:nvPicPr>
          <p:cNvPr id="5" name="object 5"/>
          <p:cNvPicPr/>
          <p:nvPr/>
        </p:nvPicPr>
        <p:blipFill>
          <a:blip r:embed="rId3" cstate="print"/>
          <a:stretch>
            <a:fillRect/>
          </a:stretch>
        </p:blipFill>
        <p:spPr>
          <a:xfrm>
            <a:off x="580644" y="2887979"/>
            <a:ext cx="96012" cy="201167"/>
          </a:xfrm>
          <a:prstGeom prst="rect">
            <a:avLst/>
          </a:prstGeom>
        </p:spPr>
      </p:pic>
      <p:pic>
        <p:nvPicPr>
          <p:cNvPr id="6" name="object 6"/>
          <p:cNvPicPr/>
          <p:nvPr/>
        </p:nvPicPr>
        <p:blipFill>
          <a:blip r:embed="rId3" cstate="print"/>
          <a:stretch>
            <a:fillRect/>
          </a:stretch>
        </p:blipFill>
        <p:spPr>
          <a:xfrm>
            <a:off x="571500" y="5142736"/>
            <a:ext cx="96012" cy="201168"/>
          </a:xfrm>
          <a:prstGeom prst="rect">
            <a:avLst/>
          </a:prstGeom>
        </p:spPr>
      </p:pic>
      <p:sp>
        <p:nvSpPr>
          <p:cNvPr id="7" name="object 7"/>
          <p:cNvSpPr txBox="1"/>
          <p:nvPr/>
        </p:nvSpPr>
        <p:spPr>
          <a:xfrm>
            <a:off x="797153" y="1953590"/>
            <a:ext cx="3696970" cy="3842655"/>
          </a:xfrm>
          <a:prstGeom prst="rect">
            <a:avLst/>
          </a:prstGeom>
        </p:spPr>
        <p:txBody>
          <a:bodyPr vert="horz" wrap="square" lIns="0" tIns="13335" rIns="0" bIns="0" rtlCol="0">
            <a:spAutoFit/>
          </a:bodyPr>
          <a:lstStyle/>
          <a:p>
            <a:pPr marL="21590">
              <a:lnSpc>
                <a:spcPct val="100000"/>
              </a:lnSpc>
              <a:spcBef>
                <a:spcPts val="105"/>
              </a:spcBef>
            </a:pPr>
            <a:r>
              <a:rPr lang="es-EC" sz="1650" b="1" noProof="0" dirty="0">
                <a:solidFill>
                  <a:srgbClr val="003366"/>
                </a:solidFill>
                <a:latin typeface="Arial"/>
                <a:cs typeface="Arial"/>
              </a:rPr>
              <a:t>Función:</a:t>
            </a:r>
            <a:r>
              <a:rPr lang="es-EC" sz="1650" b="1" spc="-10" noProof="0" dirty="0">
                <a:solidFill>
                  <a:srgbClr val="003366"/>
                </a:solidFill>
                <a:latin typeface="Arial"/>
                <a:cs typeface="Arial"/>
              </a:rPr>
              <a:t> </a:t>
            </a:r>
            <a:r>
              <a:rPr lang="es-EC" sz="1650" noProof="0" dirty="0">
                <a:solidFill>
                  <a:srgbClr val="334154"/>
                </a:solidFill>
                <a:latin typeface="Arial MT"/>
              </a:rPr>
              <a:t>Estimulación cognitiva dual</a:t>
            </a:r>
          </a:p>
          <a:p>
            <a:pPr marL="21590">
              <a:lnSpc>
                <a:spcPct val="100000"/>
              </a:lnSpc>
              <a:spcBef>
                <a:spcPts val="1190"/>
              </a:spcBef>
            </a:pPr>
            <a:r>
              <a:rPr lang="es-EC" sz="1650" noProof="0" dirty="0">
                <a:solidFill>
                  <a:srgbClr val="334154"/>
                </a:solidFill>
                <a:latin typeface="Arial MT"/>
              </a:rPr>
              <a:t>(verbal y visual).</a:t>
            </a:r>
          </a:p>
          <a:p>
            <a:pPr>
              <a:lnSpc>
                <a:spcPct val="100000"/>
              </a:lnSpc>
              <a:spcBef>
                <a:spcPts val="114"/>
              </a:spcBef>
            </a:pPr>
            <a:endParaRPr lang="es-EC" sz="1650" noProof="0" dirty="0">
              <a:latin typeface="Arial MT"/>
              <a:cs typeface="Arial MT"/>
            </a:endParaRPr>
          </a:p>
          <a:p>
            <a:pPr marL="21590">
              <a:lnSpc>
                <a:spcPct val="100000"/>
              </a:lnSpc>
            </a:pPr>
            <a:r>
              <a:rPr lang="es-EC" sz="1650" b="1" spc="-10" noProof="0" dirty="0">
                <a:solidFill>
                  <a:srgbClr val="003366"/>
                </a:solidFill>
                <a:latin typeface="Arial"/>
                <a:cs typeface="Arial"/>
              </a:rPr>
              <a:t>Estructura:</a:t>
            </a:r>
            <a:endParaRPr lang="es-EC" sz="1650" noProof="0" dirty="0">
              <a:latin typeface="Arial"/>
              <a:cs typeface="Arial"/>
            </a:endParaRPr>
          </a:p>
          <a:p>
            <a:pPr marL="259715">
              <a:lnSpc>
                <a:spcPct val="100000"/>
              </a:lnSpc>
              <a:spcBef>
                <a:spcPts val="795"/>
              </a:spcBef>
            </a:pPr>
            <a:r>
              <a:rPr lang="es-EC" sz="1650" i="1" noProof="0" dirty="0">
                <a:solidFill>
                  <a:srgbClr val="334154"/>
                </a:solidFill>
                <a:latin typeface="Arial"/>
                <a:cs typeface="Arial"/>
              </a:rPr>
              <a:t>Nodo</a:t>
            </a:r>
            <a:r>
              <a:rPr lang="es-EC" sz="1650" i="1" spc="-40" noProof="0" dirty="0">
                <a:solidFill>
                  <a:srgbClr val="334154"/>
                </a:solidFill>
                <a:latin typeface="Arial"/>
                <a:cs typeface="Arial"/>
              </a:rPr>
              <a:t> </a:t>
            </a:r>
            <a:r>
              <a:rPr lang="es-EC" sz="1650" i="1" noProof="0" dirty="0">
                <a:solidFill>
                  <a:srgbClr val="334154"/>
                </a:solidFill>
                <a:latin typeface="Arial"/>
                <a:cs typeface="Arial"/>
              </a:rPr>
              <a:t>Central:</a:t>
            </a:r>
            <a:r>
              <a:rPr lang="es-EC" sz="1650" i="1" spc="-55" noProof="0" dirty="0">
                <a:solidFill>
                  <a:srgbClr val="334154"/>
                </a:solidFill>
                <a:latin typeface="Arial"/>
                <a:cs typeface="Arial"/>
              </a:rPr>
              <a:t> </a:t>
            </a:r>
            <a:r>
              <a:rPr lang="es-EC" sz="1650" noProof="0" dirty="0">
                <a:solidFill>
                  <a:srgbClr val="334154"/>
                </a:solidFill>
                <a:latin typeface="Arial MT"/>
              </a:rPr>
              <a:t>Tema principal.</a:t>
            </a:r>
          </a:p>
          <a:p>
            <a:pPr marL="250190">
              <a:lnSpc>
                <a:spcPct val="100000"/>
              </a:lnSpc>
              <a:spcBef>
                <a:spcPts val="1614"/>
              </a:spcBef>
            </a:pPr>
            <a:r>
              <a:rPr lang="es-EC" sz="1650" i="1" noProof="0" dirty="0">
                <a:solidFill>
                  <a:srgbClr val="334154"/>
                </a:solidFill>
                <a:latin typeface="Arial"/>
                <a:cs typeface="Arial"/>
              </a:rPr>
              <a:t>Ramas:</a:t>
            </a:r>
            <a:r>
              <a:rPr lang="es-EC" sz="1650" i="1" spc="-50" noProof="0" dirty="0">
                <a:solidFill>
                  <a:srgbClr val="334154"/>
                </a:solidFill>
                <a:latin typeface="Arial"/>
                <a:cs typeface="Arial"/>
              </a:rPr>
              <a:t> </a:t>
            </a:r>
            <a:r>
              <a:rPr lang="es-EC" sz="1650" noProof="0" dirty="0">
                <a:solidFill>
                  <a:srgbClr val="334154"/>
                </a:solidFill>
                <a:latin typeface="Arial MT"/>
              </a:rPr>
              <a:t>Categorías principales.</a:t>
            </a:r>
          </a:p>
          <a:p>
            <a:pPr marL="259715">
              <a:lnSpc>
                <a:spcPct val="100000"/>
              </a:lnSpc>
              <a:spcBef>
                <a:spcPts val="1725"/>
              </a:spcBef>
            </a:pPr>
            <a:r>
              <a:rPr lang="es-EC" sz="1650" noProof="0" dirty="0">
                <a:solidFill>
                  <a:srgbClr val="334154"/>
                </a:solidFill>
                <a:latin typeface="Arial MT"/>
              </a:rPr>
              <a:t>Hojas</a:t>
            </a:r>
            <a:r>
              <a:rPr lang="es-EC" sz="1650" i="1" noProof="0" dirty="0">
                <a:solidFill>
                  <a:srgbClr val="334154"/>
                </a:solidFill>
                <a:latin typeface="Arial"/>
                <a:cs typeface="Arial"/>
              </a:rPr>
              <a:t>:</a:t>
            </a:r>
            <a:r>
              <a:rPr lang="es-EC" sz="1650" i="1" spc="-35" noProof="0" dirty="0">
                <a:solidFill>
                  <a:srgbClr val="334154"/>
                </a:solidFill>
                <a:latin typeface="Arial"/>
                <a:cs typeface="Arial"/>
              </a:rPr>
              <a:t> </a:t>
            </a:r>
            <a:r>
              <a:rPr lang="es-EC" sz="1650" noProof="0" dirty="0">
                <a:solidFill>
                  <a:srgbClr val="334154"/>
                </a:solidFill>
                <a:latin typeface="Arial MT"/>
              </a:rPr>
              <a:t>Detalles.</a:t>
            </a:r>
          </a:p>
          <a:p>
            <a:pPr marL="259715">
              <a:lnSpc>
                <a:spcPct val="100000"/>
              </a:lnSpc>
              <a:spcBef>
                <a:spcPts val="1725"/>
              </a:spcBef>
            </a:pPr>
            <a:endParaRPr lang="es-EC" sz="1650" noProof="0" dirty="0">
              <a:solidFill>
                <a:srgbClr val="334154"/>
              </a:solidFill>
              <a:latin typeface="Arial MT"/>
            </a:endParaRPr>
          </a:p>
          <a:p>
            <a:pPr marL="12700" marR="5080">
              <a:lnSpc>
                <a:spcPct val="160000"/>
              </a:lnSpc>
              <a:spcBef>
                <a:spcPts val="1030"/>
              </a:spcBef>
            </a:pPr>
            <a:r>
              <a:rPr lang="es-EC" sz="1650" b="1" noProof="0" dirty="0">
                <a:solidFill>
                  <a:srgbClr val="003366"/>
                </a:solidFill>
                <a:latin typeface="Arial"/>
                <a:cs typeface="Arial"/>
              </a:rPr>
              <a:t>Uso:</a:t>
            </a:r>
            <a:r>
              <a:rPr lang="es-EC" sz="1650" b="1" spc="-55" noProof="0" dirty="0">
                <a:solidFill>
                  <a:srgbClr val="003366"/>
                </a:solidFill>
                <a:latin typeface="Arial"/>
                <a:cs typeface="Arial"/>
              </a:rPr>
              <a:t> </a:t>
            </a:r>
            <a:r>
              <a:rPr lang="es-EC" sz="1650" noProof="0" dirty="0">
                <a:solidFill>
                  <a:srgbClr val="334154"/>
                </a:solidFill>
                <a:latin typeface="Arial MT"/>
              </a:rPr>
              <a:t>Desglosar problemas complejos o estructurar una entrevista.</a:t>
            </a:r>
          </a:p>
        </p:txBody>
      </p:sp>
      <p:pic>
        <p:nvPicPr>
          <p:cNvPr id="8" name="object 8"/>
          <p:cNvPicPr/>
          <p:nvPr/>
        </p:nvPicPr>
        <p:blipFill>
          <a:blip r:embed="rId3" cstate="print"/>
          <a:stretch>
            <a:fillRect/>
          </a:stretch>
        </p:blipFill>
        <p:spPr>
          <a:xfrm>
            <a:off x="809244" y="3265932"/>
            <a:ext cx="96012" cy="199644"/>
          </a:xfrm>
          <a:prstGeom prst="rect">
            <a:avLst/>
          </a:prstGeom>
        </p:spPr>
      </p:pic>
      <p:pic>
        <p:nvPicPr>
          <p:cNvPr id="9" name="object 9"/>
          <p:cNvPicPr/>
          <p:nvPr/>
        </p:nvPicPr>
        <p:blipFill>
          <a:blip r:embed="rId3" cstate="print"/>
          <a:stretch>
            <a:fillRect/>
          </a:stretch>
        </p:blipFill>
        <p:spPr>
          <a:xfrm>
            <a:off x="809244" y="3742944"/>
            <a:ext cx="96012" cy="201168"/>
          </a:xfrm>
          <a:prstGeom prst="rect">
            <a:avLst/>
          </a:prstGeom>
        </p:spPr>
      </p:pic>
      <p:pic>
        <p:nvPicPr>
          <p:cNvPr id="10" name="object 10"/>
          <p:cNvPicPr/>
          <p:nvPr/>
        </p:nvPicPr>
        <p:blipFill>
          <a:blip r:embed="rId3" cstate="print"/>
          <a:stretch>
            <a:fillRect/>
          </a:stretch>
        </p:blipFill>
        <p:spPr>
          <a:xfrm>
            <a:off x="819911" y="4168140"/>
            <a:ext cx="94487" cy="199644"/>
          </a:xfrm>
          <a:prstGeom prst="rect">
            <a:avLst/>
          </a:prstGeom>
        </p:spPr>
      </p:pic>
      <p:pic>
        <p:nvPicPr>
          <p:cNvPr id="11" name="object 11"/>
          <p:cNvPicPr/>
          <p:nvPr/>
        </p:nvPicPr>
        <p:blipFill>
          <a:blip r:embed="rId4" cstate="print"/>
          <a:stretch>
            <a:fillRect/>
          </a:stretch>
        </p:blipFill>
        <p:spPr>
          <a:xfrm>
            <a:off x="5550408" y="1871472"/>
            <a:ext cx="6398514" cy="34770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94360" y="1752600"/>
            <a:ext cx="5095240" cy="4070730"/>
          </a:xfrm>
          <a:prstGeom prst="rect">
            <a:avLst/>
          </a:prstGeom>
        </p:spPr>
        <p:txBody>
          <a:bodyPr vert="horz" wrap="square" lIns="0" tIns="12700" rIns="0" bIns="0" rtlCol="0">
            <a:spAutoFit/>
          </a:bodyPr>
          <a:lstStyle/>
          <a:p>
            <a:pPr marL="38100">
              <a:lnSpc>
                <a:spcPct val="100000"/>
              </a:lnSpc>
              <a:spcBef>
                <a:spcPts val="100"/>
              </a:spcBef>
            </a:pPr>
            <a:r>
              <a:rPr lang="es-EC" b="1" spc="-10" noProof="0" dirty="0">
                <a:solidFill>
                  <a:srgbClr val="005087"/>
                </a:solidFill>
                <a:latin typeface="Arial"/>
                <a:cs typeface="Arial"/>
              </a:rPr>
              <a:t>Factores de Éxito</a:t>
            </a:r>
          </a:p>
          <a:p>
            <a:pPr marL="342900" indent="-133350">
              <a:lnSpc>
                <a:spcPct val="100000"/>
              </a:lnSpc>
              <a:spcBef>
                <a:spcPts val="1995"/>
              </a:spcBef>
              <a:buSzPct val="90909"/>
              <a:buFont typeface="Tahoma"/>
              <a:buChar char="▪"/>
              <a:tabLst>
                <a:tab pos="342900" algn="l"/>
              </a:tabLst>
            </a:pPr>
            <a:r>
              <a:rPr lang="es-EC" sz="1650" b="1" noProof="0" dirty="0">
                <a:solidFill>
                  <a:srgbClr val="465469"/>
                </a:solidFill>
                <a:latin typeface="Arial"/>
                <a:cs typeface="Arial"/>
              </a:rPr>
              <a:t>Calidad</a:t>
            </a:r>
            <a:r>
              <a:rPr lang="es-EC" sz="1650" b="1" spc="-45" noProof="0" dirty="0">
                <a:solidFill>
                  <a:srgbClr val="465469"/>
                </a:solidFill>
                <a:latin typeface="Arial"/>
                <a:cs typeface="Arial"/>
              </a:rPr>
              <a:t> </a:t>
            </a:r>
            <a:r>
              <a:rPr lang="es-EC" sz="1650" b="1" noProof="0" dirty="0">
                <a:solidFill>
                  <a:srgbClr val="465469"/>
                </a:solidFill>
                <a:latin typeface="Arial"/>
                <a:cs typeface="Arial"/>
              </a:rPr>
              <a:t>de</a:t>
            </a:r>
            <a:r>
              <a:rPr lang="es-EC" sz="1650" b="1" spc="-25" noProof="0" dirty="0">
                <a:solidFill>
                  <a:srgbClr val="465469"/>
                </a:solidFill>
                <a:latin typeface="Arial"/>
                <a:cs typeface="Arial"/>
              </a:rPr>
              <a:t> </a:t>
            </a:r>
            <a:r>
              <a:rPr lang="es-EC" sz="1650" b="1" noProof="0" dirty="0">
                <a:solidFill>
                  <a:srgbClr val="465469"/>
                </a:solidFill>
                <a:latin typeface="Arial"/>
                <a:cs typeface="Arial"/>
              </a:rPr>
              <a:t>Preguntas:</a:t>
            </a:r>
            <a:r>
              <a:rPr lang="es-EC" sz="1650" b="1" spc="-50" noProof="0" dirty="0">
                <a:solidFill>
                  <a:srgbClr val="465469"/>
                </a:solidFill>
                <a:latin typeface="Arial"/>
                <a:cs typeface="Arial"/>
              </a:rPr>
              <a:t> </a:t>
            </a:r>
            <a:r>
              <a:rPr lang="es-EC" sz="1650" noProof="0" dirty="0">
                <a:solidFill>
                  <a:srgbClr val="334154"/>
                </a:solidFill>
                <a:latin typeface="Arial MT"/>
              </a:rPr>
              <a:t>Deben ser inequívocas y</a:t>
            </a:r>
          </a:p>
          <a:p>
            <a:pPr marL="342900">
              <a:lnSpc>
                <a:spcPct val="100000"/>
              </a:lnSpc>
              <a:spcBef>
                <a:spcPts val="985"/>
              </a:spcBef>
            </a:pPr>
            <a:r>
              <a:rPr lang="es-EC" sz="1650" noProof="0" dirty="0">
                <a:solidFill>
                  <a:srgbClr val="334154"/>
                </a:solidFill>
                <a:latin typeface="Arial MT"/>
              </a:rPr>
              <a:t>comprensibles.</a:t>
            </a:r>
          </a:p>
          <a:p>
            <a:pPr marL="342900" marR="55880" indent="-133350">
              <a:lnSpc>
                <a:spcPct val="149700"/>
              </a:lnSpc>
              <a:spcBef>
                <a:spcPts val="710"/>
              </a:spcBef>
              <a:buSzPct val="90909"/>
              <a:buFont typeface="Tahoma"/>
              <a:buChar char="▪"/>
              <a:tabLst>
                <a:tab pos="342900" algn="l"/>
              </a:tabLst>
            </a:pPr>
            <a:r>
              <a:rPr lang="es-EC" sz="1650" b="1" noProof="0" dirty="0">
                <a:solidFill>
                  <a:srgbClr val="465469"/>
                </a:solidFill>
                <a:latin typeface="Arial"/>
                <a:cs typeface="Arial"/>
              </a:rPr>
              <a:t>Actualización:</a:t>
            </a:r>
            <a:r>
              <a:rPr lang="es-EC" sz="1650" b="1" spc="-20" noProof="0" dirty="0">
                <a:solidFill>
                  <a:srgbClr val="465469"/>
                </a:solidFill>
                <a:latin typeface="Arial"/>
                <a:cs typeface="Arial"/>
              </a:rPr>
              <a:t> </a:t>
            </a:r>
            <a:r>
              <a:rPr lang="es-EC" sz="1650" noProof="0" dirty="0">
                <a:solidFill>
                  <a:srgbClr val="334154"/>
                </a:solidFill>
                <a:latin typeface="Arial MT"/>
              </a:rPr>
              <a:t>Deben revisarse tras cada aplicación para incluir nuevos ítems.</a:t>
            </a:r>
          </a:p>
          <a:p>
            <a:pPr marL="342900" marR="59690" indent="-133350">
              <a:lnSpc>
                <a:spcPct val="149700"/>
              </a:lnSpc>
              <a:spcBef>
                <a:spcPts val="380"/>
              </a:spcBef>
              <a:buSzPct val="90909"/>
              <a:buFont typeface="Tahoma"/>
              <a:buChar char="▪"/>
              <a:tabLst>
                <a:tab pos="342900" algn="l"/>
              </a:tabLst>
            </a:pPr>
            <a:r>
              <a:rPr lang="es-EC" sz="1650" b="1" noProof="0" dirty="0">
                <a:solidFill>
                  <a:srgbClr val="465469"/>
                </a:solidFill>
                <a:latin typeface="Arial"/>
                <a:cs typeface="Arial"/>
              </a:rPr>
              <a:t>Uso:</a:t>
            </a:r>
            <a:r>
              <a:rPr lang="es-EC" sz="1650" b="1" spc="-25" noProof="0" dirty="0">
                <a:solidFill>
                  <a:srgbClr val="465469"/>
                </a:solidFill>
                <a:latin typeface="Arial"/>
                <a:cs typeface="Arial"/>
              </a:rPr>
              <a:t> </a:t>
            </a:r>
            <a:r>
              <a:rPr lang="es-EC" sz="1650" noProof="0" dirty="0">
                <a:solidFill>
                  <a:srgbClr val="334154"/>
                </a:solidFill>
                <a:latin typeface="Arial MT"/>
              </a:rPr>
              <a:t>Especialmente útiles para identificar fuentes de requisitos omitidas.</a:t>
            </a:r>
          </a:p>
          <a:p>
            <a:pPr marL="375920" marR="187325" indent="-133985">
              <a:lnSpc>
                <a:spcPct val="149700"/>
              </a:lnSpc>
              <a:spcBef>
                <a:spcPts val="1045"/>
              </a:spcBef>
              <a:buSzPct val="90909"/>
              <a:buFont typeface="Tahoma"/>
              <a:buChar char="▪"/>
              <a:tabLst>
                <a:tab pos="375920" algn="l"/>
              </a:tabLst>
            </a:pPr>
            <a:r>
              <a:rPr lang="es-EC" sz="1650" b="1" noProof="0" dirty="0">
                <a:solidFill>
                  <a:srgbClr val="465469"/>
                </a:solidFill>
                <a:latin typeface="Arial"/>
                <a:cs typeface="Arial"/>
              </a:rPr>
              <a:t>Lista</a:t>
            </a:r>
            <a:r>
              <a:rPr lang="es-EC" sz="1650" b="1" spc="-40" noProof="0" dirty="0">
                <a:solidFill>
                  <a:srgbClr val="465469"/>
                </a:solidFill>
                <a:latin typeface="Arial"/>
                <a:cs typeface="Arial"/>
              </a:rPr>
              <a:t> </a:t>
            </a:r>
            <a:r>
              <a:rPr lang="es-EC" sz="1650" b="1" noProof="0" dirty="0">
                <a:solidFill>
                  <a:srgbClr val="465469"/>
                </a:solidFill>
                <a:latin typeface="Arial"/>
                <a:cs typeface="Arial"/>
              </a:rPr>
              <a:t>Osborn:</a:t>
            </a:r>
            <a:r>
              <a:rPr lang="es-EC" sz="1650" b="1" spc="-35" noProof="0" dirty="0">
                <a:solidFill>
                  <a:srgbClr val="465469"/>
                </a:solidFill>
                <a:latin typeface="Arial"/>
                <a:cs typeface="Arial"/>
              </a:rPr>
              <a:t> </a:t>
            </a:r>
            <a:r>
              <a:rPr lang="es-EC" sz="1650" noProof="0" dirty="0">
                <a:solidFill>
                  <a:srgbClr val="334154"/>
                </a:solidFill>
                <a:latin typeface="Arial MT"/>
              </a:rPr>
              <a:t>Preguntas simples para estimular la creatividad (Sustituir, Combinar, Adaptar, etc.).</a:t>
            </a:r>
          </a:p>
        </p:txBody>
      </p:sp>
      <p:sp>
        <p:nvSpPr>
          <p:cNvPr id="4" name="object 4"/>
          <p:cNvSpPr txBox="1">
            <a:spLocks noGrp="1"/>
          </p:cNvSpPr>
          <p:nvPr>
            <p:ph type="title"/>
          </p:nvPr>
        </p:nvSpPr>
        <p:spPr>
          <a:xfrm>
            <a:off x="152400" y="304800"/>
            <a:ext cx="9688195" cy="1155897"/>
          </a:xfrm>
          <a:prstGeom prst="rect">
            <a:avLst/>
          </a:prstGeom>
        </p:spPr>
        <p:txBody>
          <a:bodyPr vert="horz" wrap="square" lIns="0" tIns="279400" rIns="0" bIns="0" rtlCol="0">
            <a:spAutoFit/>
          </a:bodyPr>
          <a:lstStyle/>
          <a:p>
            <a:pPr marL="393700">
              <a:lnSpc>
                <a:spcPct val="100000"/>
              </a:lnSpc>
              <a:spcBef>
                <a:spcPts val="100"/>
              </a:spcBef>
            </a:pPr>
            <a:r>
              <a:rPr lang="es-EC" noProof="0" dirty="0"/>
              <a:t>20.5</a:t>
            </a:r>
            <a:r>
              <a:rPr lang="es-EC" spc="-35" noProof="0" dirty="0"/>
              <a:t> </a:t>
            </a:r>
            <a:r>
              <a:rPr lang="es-EC" noProof="0" dirty="0"/>
              <a:t>Listas</a:t>
            </a:r>
            <a:r>
              <a:rPr lang="es-EC" spc="-30" noProof="0" dirty="0"/>
              <a:t> </a:t>
            </a:r>
            <a:r>
              <a:rPr lang="es-EC" noProof="0" dirty="0"/>
              <a:t>de</a:t>
            </a:r>
            <a:r>
              <a:rPr lang="es-EC" spc="-30" noProof="0" dirty="0"/>
              <a:t> </a:t>
            </a:r>
            <a:r>
              <a:rPr lang="es-EC" noProof="0" dirty="0"/>
              <a:t>Verificación</a:t>
            </a:r>
            <a:r>
              <a:rPr lang="es-EC" spc="-35" noProof="0" dirty="0"/>
              <a:t> </a:t>
            </a:r>
            <a:r>
              <a:rPr lang="es-EC" noProof="0" dirty="0"/>
              <a:t>de</a:t>
            </a:r>
            <a:r>
              <a:rPr lang="es-EC" spc="-40" noProof="0" dirty="0"/>
              <a:t> </a:t>
            </a:r>
            <a:r>
              <a:rPr lang="es-EC" spc="-10" noProof="0" dirty="0"/>
              <a:t>Elicitación</a:t>
            </a:r>
          </a:p>
        </p:txBody>
      </p:sp>
      <p:sp>
        <p:nvSpPr>
          <p:cNvPr id="8" name="object 13">
            <a:extLst>
              <a:ext uri="{FF2B5EF4-FFF2-40B4-BE49-F238E27FC236}">
                <a16:creationId xmlns:a16="http://schemas.microsoft.com/office/drawing/2014/main" id="{BCC6C0C1-3921-4DAC-B2AC-F35DBFC9C178}"/>
              </a:ext>
            </a:extLst>
          </p:cNvPr>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10" name="Imagen 9">
            <a:extLst>
              <a:ext uri="{FF2B5EF4-FFF2-40B4-BE49-F238E27FC236}">
                <a16:creationId xmlns:a16="http://schemas.microsoft.com/office/drawing/2014/main" id="{C65E6F0D-9962-4302-A775-E6B334431C16}"/>
              </a:ext>
            </a:extLst>
          </p:cNvPr>
          <p:cNvPicPr>
            <a:picLocks noChangeAspect="1"/>
          </p:cNvPicPr>
          <p:nvPr/>
        </p:nvPicPr>
        <p:blipFill rotWithShape="1">
          <a:blip r:embed="rId3"/>
          <a:srcRect t="16470"/>
          <a:stretch/>
        </p:blipFill>
        <p:spPr>
          <a:xfrm>
            <a:off x="5867400" y="2751387"/>
            <a:ext cx="6205196" cy="282950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585081" y="2245361"/>
            <a:ext cx="3020314" cy="345439"/>
          </a:xfrm>
          <a:prstGeom prst="rect">
            <a:avLst/>
          </a:prstGeom>
        </p:spPr>
        <p:txBody>
          <a:bodyPr vert="horz" wrap="square" lIns="0" tIns="12700" rIns="0" bIns="0" rtlCol="0">
            <a:spAutoFit/>
          </a:bodyPr>
          <a:lstStyle/>
          <a:p>
            <a:pPr marL="13335">
              <a:lnSpc>
                <a:spcPct val="100000"/>
              </a:lnSpc>
              <a:spcBef>
                <a:spcPts val="100"/>
              </a:spcBef>
            </a:pPr>
            <a:r>
              <a:rPr lang="es-EC" sz="2100" b="0" noProof="0" dirty="0">
                <a:solidFill>
                  <a:srgbClr val="C5A257"/>
                </a:solidFill>
                <a:latin typeface="Calibri"/>
                <a:cs typeface="Calibri"/>
              </a:rPr>
              <a:t>INGENIERÍA</a:t>
            </a:r>
            <a:r>
              <a:rPr lang="es-EC" sz="2100" b="0" spc="-30" noProof="0" dirty="0">
                <a:solidFill>
                  <a:srgbClr val="C5A257"/>
                </a:solidFill>
                <a:latin typeface="Calibri"/>
                <a:cs typeface="Calibri"/>
              </a:rPr>
              <a:t> </a:t>
            </a:r>
            <a:r>
              <a:rPr lang="es-EC" sz="2100" b="0" noProof="0" dirty="0">
                <a:solidFill>
                  <a:srgbClr val="C5A257"/>
                </a:solidFill>
                <a:latin typeface="Calibri"/>
                <a:cs typeface="Calibri"/>
              </a:rPr>
              <a:t>DE</a:t>
            </a:r>
            <a:r>
              <a:rPr lang="es-EC" sz="2100" b="0" spc="-25" noProof="0" dirty="0">
                <a:solidFill>
                  <a:srgbClr val="C5A257"/>
                </a:solidFill>
                <a:latin typeface="Calibri"/>
                <a:cs typeface="Calibri"/>
              </a:rPr>
              <a:t> </a:t>
            </a:r>
            <a:r>
              <a:rPr lang="es-EC" sz="2100" b="0" spc="-10" noProof="0" dirty="0">
                <a:solidFill>
                  <a:srgbClr val="C5A257"/>
                </a:solidFill>
                <a:latin typeface="Calibri"/>
                <a:cs typeface="Calibri"/>
              </a:rPr>
              <a:t>REQUISITOS</a:t>
            </a:r>
            <a:endParaRPr lang="es-EC" sz="2100" noProof="0" dirty="0">
              <a:latin typeface="Calibri"/>
              <a:cs typeface="Calibri"/>
            </a:endParaRPr>
          </a:p>
        </p:txBody>
      </p:sp>
      <p:sp>
        <p:nvSpPr>
          <p:cNvPr id="3" name="object 3"/>
          <p:cNvSpPr txBox="1"/>
          <p:nvPr/>
        </p:nvSpPr>
        <p:spPr>
          <a:xfrm>
            <a:off x="3664711" y="3205352"/>
            <a:ext cx="4863465" cy="756920"/>
          </a:xfrm>
          <a:prstGeom prst="rect">
            <a:avLst/>
          </a:prstGeom>
        </p:spPr>
        <p:txBody>
          <a:bodyPr vert="horz" wrap="square" lIns="0" tIns="12700" rIns="0" bIns="0" rtlCol="0">
            <a:spAutoFit/>
          </a:bodyPr>
          <a:lstStyle/>
          <a:p>
            <a:pPr marL="12700">
              <a:lnSpc>
                <a:spcPct val="100000"/>
              </a:lnSpc>
              <a:spcBef>
                <a:spcPts val="100"/>
              </a:spcBef>
            </a:pPr>
            <a:r>
              <a:rPr lang="es-EC" sz="4800" b="1" spc="220" noProof="0" dirty="0">
                <a:solidFill>
                  <a:srgbClr val="002854"/>
                </a:solidFill>
                <a:latin typeface="Times New Roman"/>
                <a:cs typeface="Times New Roman"/>
              </a:rPr>
              <a:t>Documentación</a:t>
            </a:r>
            <a:r>
              <a:rPr lang="es-EC" sz="4800" b="1" spc="-60" noProof="0" dirty="0">
                <a:solidFill>
                  <a:srgbClr val="002854"/>
                </a:solidFill>
                <a:latin typeface="Times New Roman"/>
                <a:cs typeface="Times New Roman"/>
              </a:rPr>
              <a:t> </a:t>
            </a:r>
            <a:r>
              <a:rPr lang="es-EC" sz="4800" b="1" spc="-50" noProof="0" dirty="0">
                <a:solidFill>
                  <a:srgbClr val="002854"/>
                </a:solidFill>
                <a:latin typeface="Times New Roman"/>
                <a:cs typeface="Times New Roman"/>
              </a:rPr>
              <a:t>I</a:t>
            </a:r>
            <a:endParaRPr lang="es-EC" sz="4800" noProof="0" dirty="0">
              <a:latin typeface="Times New Roman"/>
              <a:cs typeface="Times New Roman"/>
            </a:endParaRPr>
          </a:p>
        </p:txBody>
      </p:sp>
      <p:sp>
        <p:nvSpPr>
          <p:cNvPr id="4" name="object 4"/>
          <p:cNvSpPr/>
          <p:nvPr/>
        </p:nvSpPr>
        <p:spPr>
          <a:xfrm>
            <a:off x="5618988" y="4690871"/>
            <a:ext cx="952500" cy="38100"/>
          </a:xfrm>
          <a:custGeom>
            <a:avLst/>
            <a:gdLst/>
            <a:ahLst/>
            <a:cxnLst/>
            <a:rect l="l" t="t" r="r" b="b"/>
            <a:pathLst>
              <a:path w="952500" h="38100">
                <a:moveTo>
                  <a:pt x="952500" y="0"/>
                </a:moveTo>
                <a:lnTo>
                  <a:pt x="0" y="0"/>
                </a:lnTo>
                <a:lnTo>
                  <a:pt x="0" y="38100"/>
                </a:lnTo>
                <a:lnTo>
                  <a:pt x="952500" y="38100"/>
                </a:lnTo>
                <a:lnTo>
                  <a:pt x="952500" y="0"/>
                </a:lnTo>
                <a:close/>
              </a:path>
            </a:pathLst>
          </a:custGeom>
          <a:solidFill>
            <a:srgbClr val="C5A257"/>
          </a:solidFill>
        </p:spPr>
        <p:txBody>
          <a:bodyPr wrap="square" lIns="0" tIns="0" rIns="0" bIns="0" rtlCol="0"/>
          <a:lstStyle/>
          <a:p>
            <a:endParaRPr lang="es-EC" noProof="0" dirty="0"/>
          </a:p>
        </p:txBody>
      </p:sp>
      <p:sp>
        <p:nvSpPr>
          <p:cNvPr id="5" name="object 2">
            <a:extLst>
              <a:ext uri="{FF2B5EF4-FFF2-40B4-BE49-F238E27FC236}">
                <a16:creationId xmlns:a16="http://schemas.microsoft.com/office/drawing/2014/main" id="{8E250251-E3B3-47DF-BDE1-8B8AC4C7A606}"/>
              </a:ext>
            </a:extLst>
          </p:cNvPr>
          <p:cNvSpPr txBox="1">
            <a:spLocks/>
          </p:cNvSpPr>
          <p:nvPr/>
        </p:nvSpPr>
        <p:spPr>
          <a:xfrm>
            <a:off x="5642355" y="2855406"/>
            <a:ext cx="900558" cy="345439"/>
          </a:xfrm>
          <a:prstGeom prst="rect">
            <a:avLst/>
          </a:prstGeom>
        </p:spPr>
        <p:txBody>
          <a:bodyPr vert="horz" wrap="square" lIns="0" tIns="12700" rIns="0" bIns="0" rtlCol="0">
            <a:spAutoFit/>
          </a:bodyPr>
          <a:lstStyle>
            <a:lvl1pPr>
              <a:defRPr sz="3300" b="1" i="0">
                <a:solidFill>
                  <a:srgbClr val="005087"/>
                </a:solidFill>
                <a:latin typeface="Arial"/>
                <a:ea typeface="+mj-ea"/>
                <a:cs typeface="Arial"/>
              </a:defRPr>
            </a:lvl1pPr>
          </a:lstStyle>
          <a:p>
            <a:pPr marL="13335">
              <a:spcBef>
                <a:spcPts val="100"/>
              </a:spcBef>
            </a:pPr>
            <a:r>
              <a:rPr lang="es-EC" sz="2100" b="0" noProof="0" dirty="0">
                <a:solidFill>
                  <a:srgbClr val="C5A257"/>
                </a:solidFill>
                <a:latin typeface="Calibri"/>
                <a:cs typeface="Calibri"/>
              </a:rPr>
              <a:t>TEMA 2 </a:t>
            </a:r>
            <a:endParaRPr lang="es-EC" sz="2100" noProof="0" dirty="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423665" y="2036976"/>
            <a:ext cx="5346700" cy="2015489"/>
          </a:xfrm>
          <a:prstGeom prst="rect">
            <a:avLst/>
          </a:prstGeom>
        </p:spPr>
        <p:txBody>
          <a:bodyPr vert="horz" wrap="square" lIns="0" tIns="75565" rIns="0" bIns="0" rtlCol="0">
            <a:spAutoFit/>
          </a:bodyPr>
          <a:lstStyle/>
          <a:p>
            <a:pPr algn="ctr">
              <a:lnSpc>
                <a:spcPct val="100000"/>
              </a:lnSpc>
              <a:spcBef>
                <a:spcPts val="595"/>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21:</a:t>
            </a:r>
            <a:endParaRPr lang="es-EC" sz="2100" noProof="0" dirty="0">
              <a:latin typeface="Calibri"/>
              <a:cs typeface="Calibri"/>
            </a:endParaRPr>
          </a:p>
          <a:p>
            <a:pPr marL="12065" marR="5080" algn="ctr">
              <a:lnSpc>
                <a:spcPct val="100000"/>
              </a:lnSpc>
              <a:spcBef>
                <a:spcPts val="1130"/>
              </a:spcBef>
            </a:pPr>
            <a:r>
              <a:rPr lang="es-EC" sz="4800" spc="200" noProof="0" dirty="0">
                <a:solidFill>
                  <a:srgbClr val="002854"/>
                </a:solidFill>
                <a:latin typeface="Times New Roman"/>
                <a:cs typeface="Times New Roman"/>
              </a:rPr>
              <a:t>Fundamentos</a:t>
            </a:r>
            <a:r>
              <a:rPr lang="es-EC" sz="4800" spc="-55" noProof="0" dirty="0">
                <a:solidFill>
                  <a:srgbClr val="002854"/>
                </a:solidFill>
                <a:latin typeface="Times New Roman"/>
                <a:cs typeface="Times New Roman"/>
              </a:rPr>
              <a:t> </a:t>
            </a:r>
            <a:r>
              <a:rPr lang="es-EC" sz="4800" spc="240" noProof="0" dirty="0">
                <a:solidFill>
                  <a:srgbClr val="002854"/>
                </a:solidFill>
                <a:latin typeface="Times New Roman"/>
                <a:cs typeface="Times New Roman"/>
              </a:rPr>
              <a:t>de</a:t>
            </a:r>
            <a:r>
              <a:rPr lang="es-EC" sz="4800" spc="-65" noProof="0" dirty="0">
                <a:solidFill>
                  <a:srgbClr val="002854"/>
                </a:solidFill>
                <a:latin typeface="Times New Roman"/>
                <a:cs typeface="Times New Roman"/>
              </a:rPr>
              <a:t> </a:t>
            </a:r>
            <a:r>
              <a:rPr lang="es-EC" sz="4800" spc="85" noProof="0" dirty="0">
                <a:solidFill>
                  <a:srgbClr val="002854"/>
                </a:solidFill>
                <a:latin typeface="Times New Roman"/>
                <a:cs typeface="Times New Roman"/>
              </a:rPr>
              <a:t>la </a:t>
            </a:r>
            <a:r>
              <a:rPr lang="es-EC" sz="4800" spc="210" noProof="0" dirty="0">
                <a:solidFill>
                  <a:srgbClr val="002854"/>
                </a:solidFill>
                <a:latin typeface="Times New Roman"/>
                <a:cs typeface="Times New Roman"/>
              </a:rPr>
              <a:t>Documentación</a:t>
            </a:r>
            <a:endParaRPr lang="es-EC" sz="4800" noProof="0" dirty="0">
              <a:latin typeface="Times New Roman"/>
              <a:cs typeface="Times New Roman"/>
            </a:endParaRPr>
          </a:p>
        </p:txBody>
      </p:sp>
      <p:sp>
        <p:nvSpPr>
          <p:cNvPr id="3" name="object 3"/>
          <p:cNvSpPr/>
          <p:nvPr/>
        </p:nvSpPr>
        <p:spPr>
          <a:xfrm>
            <a:off x="5618988" y="4154423"/>
            <a:ext cx="952500" cy="38100"/>
          </a:xfrm>
          <a:custGeom>
            <a:avLst/>
            <a:gdLst/>
            <a:ahLst/>
            <a:cxnLst/>
            <a:rect l="l" t="t" r="r" b="b"/>
            <a:pathLst>
              <a:path w="952500" h="38100">
                <a:moveTo>
                  <a:pt x="952500" y="0"/>
                </a:moveTo>
                <a:lnTo>
                  <a:pt x="0" y="0"/>
                </a:lnTo>
                <a:lnTo>
                  <a:pt x="0" y="38100"/>
                </a:lnTo>
                <a:lnTo>
                  <a:pt x="952500" y="38100"/>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8800" y="1670380"/>
            <a:ext cx="3152140" cy="289823"/>
          </a:xfrm>
          <a:prstGeom prst="rect">
            <a:avLst/>
          </a:prstGeom>
        </p:spPr>
        <p:txBody>
          <a:bodyPr vert="horz" wrap="square" lIns="0" tIns="12700" rIns="0" bIns="0" rtlCol="0">
            <a:spAutoFit/>
          </a:bodyPr>
          <a:lstStyle/>
          <a:p>
            <a:pPr marL="12700">
              <a:lnSpc>
                <a:spcPct val="100000"/>
              </a:lnSpc>
              <a:spcBef>
                <a:spcPts val="100"/>
              </a:spcBef>
            </a:pPr>
            <a:r>
              <a:rPr lang="es-EC" b="1" spc="-10" noProof="0" dirty="0">
                <a:solidFill>
                  <a:srgbClr val="005087"/>
                </a:solidFill>
                <a:latin typeface="Arial"/>
                <a:cs typeface="Arial"/>
              </a:rPr>
              <a:t>21.1 Objetivos y Alcance</a:t>
            </a:r>
          </a:p>
        </p:txBody>
      </p:sp>
      <p:sp>
        <p:nvSpPr>
          <p:cNvPr id="3" name="object 3"/>
          <p:cNvSpPr txBox="1"/>
          <p:nvPr/>
        </p:nvSpPr>
        <p:spPr>
          <a:xfrm>
            <a:off x="477012" y="5788152"/>
            <a:ext cx="5285740" cy="725840"/>
          </a:xfrm>
          <a:prstGeom prst="rect">
            <a:avLst/>
          </a:prstGeom>
          <a:solidFill>
            <a:srgbClr val="FFFAEB"/>
          </a:solidFill>
        </p:spPr>
        <p:txBody>
          <a:bodyPr vert="horz" wrap="square" lIns="0" tIns="0" rIns="0" bIns="0" rtlCol="0">
            <a:spAutoFit/>
          </a:bodyPr>
          <a:lstStyle/>
          <a:p>
            <a:pPr marL="56515">
              <a:lnSpc>
                <a:spcPts val="1720"/>
              </a:lnSpc>
            </a:pPr>
            <a:r>
              <a:rPr lang="es-EC" sz="1650" b="1" noProof="0" dirty="0">
                <a:solidFill>
                  <a:srgbClr val="003366"/>
                </a:solidFill>
                <a:latin typeface="Arial"/>
                <a:cs typeface="Arial"/>
              </a:rPr>
              <a:t>21.6</a:t>
            </a:r>
            <a:r>
              <a:rPr lang="es-EC" sz="1650" b="1" spc="-40" noProof="0" dirty="0">
                <a:solidFill>
                  <a:srgbClr val="003366"/>
                </a:solidFill>
                <a:latin typeface="Arial"/>
                <a:cs typeface="Arial"/>
              </a:rPr>
              <a:t> </a:t>
            </a:r>
            <a:r>
              <a:rPr lang="es-EC" sz="1650" b="1" noProof="0" dirty="0">
                <a:solidFill>
                  <a:srgbClr val="003366"/>
                </a:solidFill>
                <a:latin typeface="Arial"/>
                <a:cs typeface="Arial"/>
              </a:rPr>
              <a:t>Orientada</a:t>
            </a:r>
            <a:r>
              <a:rPr lang="es-EC" sz="1650" b="1" spc="-35" noProof="0" dirty="0">
                <a:solidFill>
                  <a:srgbClr val="003366"/>
                </a:solidFill>
                <a:latin typeface="Arial"/>
                <a:cs typeface="Arial"/>
              </a:rPr>
              <a:t> </a:t>
            </a:r>
            <a:r>
              <a:rPr lang="es-EC" sz="1650" b="1" noProof="0" dirty="0">
                <a:solidFill>
                  <a:srgbClr val="003366"/>
                </a:solidFill>
                <a:latin typeface="Arial"/>
                <a:cs typeface="Arial"/>
              </a:rPr>
              <a:t>al</a:t>
            </a:r>
            <a:r>
              <a:rPr lang="es-EC" sz="1650" b="1" spc="-5" noProof="0" dirty="0">
                <a:solidFill>
                  <a:srgbClr val="003366"/>
                </a:solidFill>
                <a:latin typeface="Arial"/>
                <a:cs typeface="Arial"/>
              </a:rPr>
              <a:t> </a:t>
            </a:r>
            <a:r>
              <a:rPr lang="es-EC" sz="1650" b="1" noProof="0" dirty="0">
                <a:solidFill>
                  <a:srgbClr val="003366"/>
                </a:solidFill>
                <a:latin typeface="Arial"/>
                <a:cs typeface="Arial"/>
              </a:rPr>
              <a:t>Uso:</a:t>
            </a:r>
            <a:r>
              <a:rPr lang="es-EC" sz="1650" b="1" spc="-35" noProof="0" dirty="0">
                <a:solidFill>
                  <a:srgbClr val="003366"/>
                </a:solidFill>
                <a:latin typeface="Arial"/>
                <a:cs typeface="Arial"/>
              </a:rPr>
              <a:t> </a:t>
            </a:r>
            <a:r>
              <a:rPr lang="es-EC" sz="1650" noProof="0" dirty="0">
                <a:solidFill>
                  <a:srgbClr val="334154"/>
                </a:solidFill>
                <a:latin typeface="Arial MT"/>
              </a:rPr>
              <a:t>La documentación no es un</a:t>
            </a:r>
          </a:p>
          <a:p>
            <a:pPr marL="56515" marR="843280">
              <a:lnSpc>
                <a:spcPct val="100000"/>
              </a:lnSpc>
            </a:pPr>
            <a:r>
              <a:rPr lang="es-EC" sz="1650" noProof="0" dirty="0">
                <a:solidFill>
                  <a:srgbClr val="334154"/>
                </a:solidFill>
                <a:latin typeface="Arial MT"/>
              </a:rPr>
              <a:t>fin en sí misma. Debe adaptarse al destinatario (Legal vs. Técnico).</a:t>
            </a:r>
          </a:p>
        </p:txBody>
      </p:sp>
      <p:sp>
        <p:nvSpPr>
          <p:cNvPr id="4" name="object 4"/>
          <p:cNvSpPr/>
          <p:nvPr/>
        </p:nvSpPr>
        <p:spPr>
          <a:xfrm>
            <a:off x="405384" y="5798820"/>
            <a:ext cx="47625" cy="704215"/>
          </a:xfrm>
          <a:custGeom>
            <a:avLst/>
            <a:gdLst/>
            <a:ahLst/>
            <a:cxnLst/>
            <a:rect l="l" t="t" r="r" b="b"/>
            <a:pathLst>
              <a:path w="47625" h="704215">
                <a:moveTo>
                  <a:pt x="47243" y="0"/>
                </a:moveTo>
                <a:lnTo>
                  <a:pt x="0" y="0"/>
                </a:lnTo>
                <a:lnTo>
                  <a:pt x="0" y="704087"/>
                </a:lnTo>
                <a:lnTo>
                  <a:pt x="47243" y="704087"/>
                </a:lnTo>
                <a:lnTo>
                  <a:pt x="47243" y="0"/>
                </a:lnTo>
                <a:close/>
              </a:path>
            </a:pathLst>
          </a:custGeom>
          <a:solidFill>
            <a:srgbClr val="D3AE37"/>
          </a:solidFill>
        </p:spPr>
        <p:txBody>
          <a:bodyPr wrap="square" lIns="0" tIns="0" rIns="0" bIns="0" rtlCol="0"/>
          <a:lstStyle/>
          <a:p>
            <a:endParaRPr lang="es-EC" noProof="0" dirty="0"/>
          </a:p>
        </p:txBody>
      </p:sp>
      <p:sp>
        <p:nvSpPr>
          <p:cNvPr id="5" name="object 5"/>
          <p:cNvSpPr txBox="1"/>
          <p:nvPr/>
        </p:nvSpPr>
        <p:spPr>
          <a:xfrm>
            <a:off x="6322314" y="1670380"/>
            <a:ext cx="1833880" cy="289823"/>
          </a:xfrm>
          <a:prstGeom prst="rect">
            <a:avLst/>
          </a:prstGeom>
        </p:spPr>
        <p:txBody>
          <a:bodyPr vert="horz" wrap="square" lIns="0" tIns="12700" rIns="0" bIns="0" rtlCol="0">
            <a:spAutoFit/>
          </a:bodyPr>
          <a:lstStyle/>
          <a:p>
            <a:pPr marL="12700">
              <a:lnSpc>
                <a:spcPct val="100000"/>
              </a:lnSpc>
              <a:spcBef>
                <a:spcPts val="100"/>
              </a:spcBef>
            </a:pPr>
            <a:r>
              <a:rPr lang="es-EC" b="1" spc="-10" noProof="0" dirty="0">
                <a:solidFill>
                  <a:srgbClr val="005087"/>
                </a:solidFill>
                <a:latin typeface="Arial"/>
                <a:cs typeface="Arial"/>
              </a:rPr>
              <a:t>21.5 Formatos</a:t>
            </a:r>
          </a:p>
        </p:txBody>
      </p:sp>
      <p:sp>
        <p:nvSpPr>
          <p:cNvPr id="6" name="object 6"/>
          <p:cNvSpPr txBox="1"/>
          <p:nvPr/>
        </p:nvSpPr>
        <p:spPr>
          <a:xfrm>
            <a:off x="6322314" y="2123084"/>
            <a:ext cx="5181600" cy="726866"/>
          </a:xfrm>
          <a:prstGeom prst="rect">
            <a:avLst/>
          </a:prstGeom>
        </p:spPr>
        <p:txBody>
          <a:bodyPr vert="horz" wrap="square" lIns="0" tIns="12065" rIns="0" bIns="0" rtlCol="0">
            <a:spAutoFit/>
          </a:bodyPr>
          <a:lstStyle/>
          <a:p>
            <a:pPr marL="12700" marR="5080">
              <a:lnSpc>
                <a:spcPct val="149700"/>
              </a:lnSpc>
              <a:spcBef>
                <a:spcPts val="95"/>
              </a:spcBef>
            </a:pPr>
            <a:r>
              <a:rPr lang="es-EC" sz="1650" noProof="0" dirty="0">
                <a:solidFill>
                  <a:srgbClr val="334154"/>
                </a:solidFill>
                <a:latin typeface="Arial MT"/>
              </a:rPr>
              <a:t>Híbridos: Gráficos anotados con texto explicativo son la mejor práctica.</a:t>
            </a:r>
          </a:p>
        </p:txBody>
      </p:sp>
      <p:sp>
        <p:nvSpPr>
          <p:cNvPr id="7" name="object 7"/>
          <p:cNvSpPr txBox="1"/>
          <p:nvPr/>
        </p:nvSpPr>
        <p:spPr>
          <a:xfrm>
            <a:off x="558800" y="2123084"/>
            <a:ext cx="5918200" cy="1973617"/>
          </a:xfrm>
          <a:prstGeom prst="rect">
            <a:avLst/>
          </a:prstGeom>
        </p:spPr>
        <p:txBody>
          <a:bodyPr vert="horz" wrap="square" lIns="0" tIns="11430" rIns="0" bIns="0" rtlCol="0">
            <a:spAutoFit/>
          </a:bodyPr>
          <a:lstStyle/>
          <a:p>
            <a:pPr marL="346075" marR="528320">
              <a:lnSpc>
                <a:spcPct val="150000"/>
              </a:lnSpc>
              <a:spcBef>
                <a:spcPts val="90"/>
              </a:spcBef>
            </a:pPr>
            <a:r>
              <a:rPr lang="es-EC" spc="-10" noProof="0" dirty="0">
                <a:solidFill>
                  <a:srgbClr val="005087"/>
                </a:solidFill>
                <a:latin typeface="Arial"/>
                <a:cs typeface="Arial"/>
              </a:rPr>
              <a:t>Objetivo:</a:t>
            </a:r>
            <a:r>
              <a:rPr lang="es-EC" sz="1650" b="1" spc="-30" noProof="0" dirty="0">
                <a:solidFill>
                  <a:srgbClr val="003366"/>
                </a:solidFill>
                <a:latin typeface="Arial"/>
                <a:cs typeface="Arial"/>
              </a:rPr>
              <a:t> </a:t>
            </a:r>
            <a:r>
              <a:rPr lang="es-EC" sz="1650" noProof="0" dirty="0">
                <a:solidFill>
                  <a:srgbClr val="334154"/>
                </a:solidFill>
                <a:latin typeface="Arial MT"/>
              </a:rPr>
              <a:t>Persistencia del conocimiento, comunicación objetiva y protección contra la pérdida de expertos.</a:t>
            </a:r>
          </a:p>
          <a:p>
            <a:pPr marL="12700">
              <a:lnSpc>
                <a:spcPct val="100000"/>
              </a:lnSpc>
              <a:spcBef>
                <a:spcPts val="700"/>
              </a:spcBef>
            </a:pPr>
            <a:r>
              <a:rPr lang="es-EC" spc="-10" noProof="0" dirty="0">
                <a:solidFill>
                  <a:srgbClr val="005087"/>
                </a:solidFill>
                <a:latin typeface="Arial"/>
                <a:cs typeface="Arial"/>
              </a:rPr>
              <a:t>¿Qué documentamos?</a:t>
            </a:r>
          </a:p>
          <a:p>
            <a:pPr marL="679450">
              <a:lnSpc>
                <a:spcPct val="100000"/>
              </a:lnSpc>
              <a:spcBef>
                <a:spcPts val="1095"/>
              </a:spcBef>
            </a:pPr>
            <a:r>
              <a:rPr lang="es-EC" b="1" spc="-10" noProof="0" dirty="0">
                <a:solidFill>
                  <a:srgbClr val="005087"/>
                </a:solidFill>
                <a:latin typeface="Arial"/>
                <a:cs typeface="Arial"/>
              </a:rPr>
              <a:t>21.2 Requisitos: </a:t>
            </a:r>
            <a:r>
              <a:rPr lang="es-EC" sz="1650" noProof="0" dirty="0">
                <a:solidFill>
                  <a:srgbClr val="334154"/>
                </a:solidFill>
                <a:latin typeface="Arial MT"/>
              </a:rPr>
              <a:t>Funcionales, Calidad, Restricciones.</a:t>
            </a:r>
          </a:p>
        </p:txBody>
      </p:sp>
      <p:sp>
        <p:nvSpPr>
          <p:cNvPr id="8" name="object 8"/>
          <p:cNvSpPr txBox="1"/>
          <p:nvPr/>
        </p:nvSpPr>
        <p:spPr>
          <a:xfrm>
            <a:off x="1225702" y="4189373"/>
            <a:ext cx="5096612" cy="290464"/>
          </a:xfrm>
          <a:prstGeom prst="rect">
            <a:avLst/>
          </a:prstGeom>
        </p:spPr>
        <p:txBody>
          <a:bodyPr vert="horz" wrap="square" lIns="0" tIns="13335" rIns="0" bIns="0" rtlCol="0">
            <a:spAutoFit/>
          </a:bodyPr>
          <a:lstStyle/>
          <a:p>
            <a:pPr marL="12700">
              <a:lnSpc>
                <a:spcPct val="100000"/>
              </a:lnSpc>
              <a:spcBef>
                <a:spcPts val="105"/>
              </a:spcBef>
            </a:pPr>
            <a:r>
              <a:rPr lang="es-EC" b="1" spc="-10" noProof="0" dirty="0">
                <a:solidFill>
                  <a:srgbClr val="005087"/>
                </a:solidFill>
                <a:latin typeface="Arial"/>
                <a:cs typeface="Arial"/>
              </a:rPr>
              <a:t>21.3 Contexto: </a:t>
            </a:r>
            <a:r>
              <a:rPr lang="es-EC" sz="1650" noProof="0" dirty="0">
                <a:solidFill>
                  <a:srgbClr val="334154"/>
                </a:solidFill>
                <a:latin typeface="Arial MT"/>
              </a:rPr>
              <a:t>Límites, </a:t>
            </a:r>
            <a:r>
              <a:rPr lang="es-EC" sz="1650" noProof="0" dirty="0" err="1">
                <a:solidFill>
                  <a:srgbClr val="334154"/>
                </a:solidFill>
                <a:latin typeface="Arial MT"/>
              </a:rPr>
              <a:t>Stakeholders</a:t>
            </a:r>
            <a:r>
              <a:rPr lang="es-EC" sz="1650" noProof="0" dirty="0">
                <a:solidFill>
                  <a:srgbClr val="334154"/>
                </a:solidFill>
                <a:latin typeface="Arial MT"/>
              </a:rPr>
              <a:t>, Suposiciones</a:t>
            </a:r>
            <a:r>
              <a:rPr lang="es-EC" sz="1650" spc="-10" noProof="0" dirty="0">
                <a:solidFill>
                  <a:srgbClr val="334154"/>
                </a:solidFill>
                <a:latin typeface="Arial MT"/>
                <a:cs typeface="Arial MT"/>
              </a:rPr>
              <a:t>.</a:t>
            </a:r>
            <a:endParaRPr lang="es-EC" sz="1650" noProof="0" dirty="0">
              <a:latin typeface="Arial MT"/>
              <a:cs typeface="Arial MT"/>
            </a:endParaRPr>
          </a:p>
        </p:txBody>
      </p:sp>
      <p:sp>
        <p:nvSpPr>
          <p:cNvPr id="9" name="object 9"/>
          <p:cNvSpPr txBox="1"/>
          <p:nvPr/>
        </p:nvSpPr>
        <p:spPr>
          <a:xfrm>
            <a:off x="1225702" y="4572509"/>
            <a:ext cx="4717898" cy="761491"/>
          </a:xfrm>
          <a:prstGeom prst="rect">
            <a:avLst/>
          </a:prstGeom>
        </p:spPr>
        <p:txBody>
          <a:bodyPr vert="horz" wrap="square" lIns="0" tIns="12065" rIns="0" bIns="0" rtlCol="0">
            <a:spAutoFit/>
          </a:bodyPr>
          <a:lstStyle/>
          <a:p>
            <a:pPr marL="12700" marR="5080">
              <a:lnSpc>
                <a:spcPct val="149800"/>
              </a:lnSpc>
              <a:spcBef>
                <a:spcPts val="95"/>
              </a:spcBef>
            </a:pPr>
            <a:r>
              <a:rPr lang="es-EC" b="1" spc="-10" noProof="0" dirty="0">
                <a:solidFill>
                  <a:srgbClr val="005087"/>
                </a:solidFill>
                <a:latin typeface="Arial"/>
                <a:cs typeface="Arial"/>
              </a:rPr>
              <a:t>21.4 Proceso: </a:t>
            </a:r>
            <a:r>
              <a:rPr lang="es-EC" sz="1650" noProof="0" dirty="0">
                <a:solidFill>
                  <a:srgbClr val="334154"/>
                </a:solidFill>
                <a:latin typeface="Arial MT"/>
              </a:rPr>
              <a:t>Decisiones tomadas, alternativas rechazadas.</a:t>
            </a:r>
          </a:p>
        </p:txBody>
      </p:sp>
      <p:sp>
        <p:nvSpPr>
          <p:cNvPr id="10" name="object 10"/>
          <p:cNvSpPr txBox="1">
            <a:spLocks noGrp="1"/>
          </p:cNvSpPr>
          <p:nvPr>
            <p:ph type="title"/>
          </p:nvPr>
        </p:nvSpPr>
        <p:spPr>
          <a:prstGeom prst="rect">
            <a:avLst/>
          </a:prstGeom>
        </p:spPr>
        <p:txBody>
          <a:bodyPr vert="horz" wrap="square" lIns="0" tIns="279400" rIns="0" bIns="0" rtlCol="0">
            <a:spAutoFit/>
          </a:bodyPr>
          <a:lstStyle/>
          <a:p>
            <a:pPr marL="203200">
              <a:lnSpc>
                <a:spcPct val="100000"/>
              </a:lnSpc>
              <a:spcBef>
                <a:spcPts val="100"/>
              </a:spcBef>
            </a:pPr>
            <a:r>
              <a:rPr lang="es-EC" noProof="0" dirty="0"/>
              <a:t>21.</a:t>
            </a:r>
            <a:r>
              <a:rPr lang="es-EC" spc="-30" noProof="0" dirty="0"/>
              <a:t> </a:t>
            </a:r>
            <a:r>
              <a:rPr lang="es-EC" noProof="0" dirty="0"/>
              <a:t>Fundamentos</a:t>
            </a:r>
            <a:r>
              <a:rPr lang="es-EC" spc="-45" noProof="0" dirty="0"/>
              <a:t> </a:t>
            </a:r>
            <a:r>
              <a:rPr lang="es-EC" noProof="0" dirty="0"/>
              <a:t>de</a:t>
            </a:r>
            <a:r>
              <a:rPr lang="es-EC" spc="-20" noProof="0" dirty="0"/>
              <a:t> </a:t>
            </a:r>
            <a:r>
              <a:rPr lang="es-EC" noProof="0" dirty="0"/>
              <a:t>la</a:t>
            </a:r>
            <a:r>
              <a:rPr lang="es-EC" spc="-15" noProof="0" dirty="0"/>
              <a:t> </a:t>
            </a:r>
            <a:r>
              <a:rPr lang="es-EC" spc="-10" noProof="0" dirty="0"/>
              <a:t>Documentación</a:t>
            </a:r>
          </a:p>
        </p:txBody>
      </p:sp>
      <p:sp>
        <p:nvSpPr>
          <p:cNvPr id="11" name="object 11"/>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12" name="object 12"/>
          <p:cNvPicPr/>
          <p:nvPr/>
        </p:nvPicPr>
        <p:blipFill>
          <a:blip r:embed="rId3" cstate="print"/>
          <a:stretch>
            <a:fillRect/>
          </a:stretch>
        </p:blipFill>
        <p:spPr>
          <a:xfrm>
            <a:off x="667512" y="2223516"/>
            <a:ext cx="94487" cy="201167"/>
          </a:xfrm>
          <a:prstGeom prst="rect">
            <a:avLst/>
          </a:prstGeom>
        </p:spPr>
      </p:pic>
      <p:pic>
        <p:nvPicPr>
          <p:cNvPr id="13" name="object 13"/>
          <p:cNvPicPr/>
          <p:nvPr/>
        </p:nvPicPr>
        <p:blipFill>
          <a:blip r:embed="rId3" cstate="print"/>
          <a:stretch>
            <a:fillRect/>
          </a:stretch>
        </p:blipFill>
        <p:spPr>
          <a:xfrm>
            <a:off x="1009269" y="3858768"/>
            <a:ext cx="96012" cy="201168"/>
          </a:xfrm>
          <a:prstGeom prst="rect">
            <a:avLst/>
          </a:prstGeom>
        </p:spPr>
      </p:pic>
      <p:pic>
        <p:nvPicPr>
          <p:cNvPr id="14" name="object 14"/>
          <p:cNvPicPr/>
          <p:nvPr/>
        </p:nvPicPr>
        <p:blipFill>
          <a:blip r:embed="rId3" cstate="print"/>
          <a:stretch>
            <a:fillRect/>
          </a:stretch>
        </p:blipFill>
        <p:spPr>
          <a:xfrm>
            <a:off x="999744" y="4219575"/>
            <a:ext cx="96012" cy="199644"/>
          </a:xfrm>
          <a:prstGeom prst="rect">
            <a:avLst/>
          </a:prstGeom>
        </p:spPr>
      </p:pic>
      <p:pic>
        <p:nvPicPr>
          <p:cNvPr id="15" name="object 15"/>
          <p:cNvPicPr/>
          <p:nvPr/>
        </p:nvPicPr>
        <p:blipFill>
          <a:blip r:embed="rId3" cstate="print"/>
          <a:stretch>
            <a:fillRect/>
          </a:stretch>
        </p:blipFill>
        <p:spPr>
          <a:xfrm>
            <a:off x="999744" y="4664964"/>
            <a:ext cx="96012" cy="199644"/>
          </a:xfrm>
          <a:prstGeom prst="rect">
            <a:avLst/>
          </a:prstGeom>
        </p:spPr>
      </p:pic>
      <p:pic>
        <p:nvPicPr>
          <p:cNvPr id="16" name="object 16"/>
          <p:cNvPicPr/>
          <p:nvPr/>
        </p:nvPicPr>
        <p:blipFill>
          <a:blip r:embed="rId4" cstate="print"/>
          <a:stretch>
            <a:fillRect/>
          </a:stretch>
        </p:blipFill>
        <p:spPr>
          <a:xfrm>
            <a:off x="6554723" y="3531108"/>
            <a:ext cx="5383530" cy="27393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9B21DA0B-8671-4CCF-AD7C-7E4B48735D73}"/>
              </a:ext>
            </a:extLst>
          </p:cNvPr>
          <p:cNvSpPr txBox="1"/>
          <p:nvPr/>
        </p:nvSpPr>
        <p:spPr>
          <a:xfrm>
            <a:off x="457200" y="457200"/>
            <a:ext cx="6781800" cy="600164"/>
          </a:xfrm>
          <a:prstGeom prst="rect">
            <a:avLst/>
          </a:prstGeom>
          <a:noFill/>
        </p:spPr>
        <p:txBody>
          <a:bodyPr wrap="square">
            <a:spAutoFit/>
          </a:bodyPr>
          <a:lstStyle/>
          <a:p>
            <a:pPr algn="l"/>
            <a:r>
              <a:rPr lang="es-EC" sz="3300" b="1" spc="-55" noProof="0" dirty="0">
                <a:solidFill>
                  <a:srgbClr val="005087"/>
                </a:solidFill>
                <a:latin typeface="Arial"/>
                <a:ea typeface="+mj-ea"/>
                <a:cs typeface="Arial"/>
              </a:rPr>
              <a:t>Visión General de las Actividades</a:t>
            </a:r>
          </a:p>
        </p:txBody>
      </p:sp>
      <p:sp>
        <p:nvSpPr>
          <p:cNvPr id="7" name="CuadroTexto 6">
            <a:extLst>
              <a:ext uri="{FF2B5EF4-FFF2-40B4-BE49-F238E27FC236}">
                <a16:creationId xmlns:a16="http://schemas.microsoft.com/office/drawing/2014/main" id="{0E0C4CB8-1955-4821-A05F-2A4BB1101DB8}"/>
              </a:ext>
            </a:extLst>
          </p:cNvPr>
          <p:cNvSpPr txBox="1"/>
          <p:nvPr/>
        </p:nvSpPr>
        <p:spPr>
          <a:xfrm>
            <a:off x="457200" y="1600200"/>
            <a:ext cx="2867025" cy="369332"/>
          </a:xfrm>
          <a:prstGeom prst="rect">
            <a:avLst/>
          </a:prstGeom>
          <a:noFill/>
        </p:spPr>
        <p:txBody>
          <a:bodyPr wrap="square">
            <a:spAutoFit/>
          </a:bodyPr>
          <a:lstStyle/>
          <a:p>
            <a:pPr algn="l"/>
            <a:r>
              <a:rPr lang="es-EC" b="1" spc="-10" noProof="0" dirty="0">
                <a:solidFill>
                  <a:srgbClr val="005087"/>
                </a:solidFill>
                <a:latin typeface="Arial"/>
                <a:cs typeface="Arial"/>
              </a:rPr>
              <a:t>El Ciclo de Requisitos</a:t>
            </a:r>
          </a:p>
        </p:txBody>
      </p:sp>
      <p:sp>
        <p:nvSpPr>
          <p:cNvPr id="9" name="CuadroTexto 8">
            <a:extLst>
              <a:ext uri="{FF2B5EF4-FFF2-40B4-BE49-F238E27FC236}">
                <a16:creationId xmlns:a16="http://schemas.microsoft.com/office/drawing/2014/main" id="{82F1B2EE-4EC1-4BFE-BAAA-1131C6AAB622}"/>
              </a:ext>
            </a:extLst>
          </p:cNvPr>
          <p:cNvSpPr txBox="1"/>
          <p:nvPr/>
        </p:nvSpPr>
        <p:spPr>
          <a:xfrm>
            <a:off x="457200" y="2133689"/>
            <a:ext cx="4648200" cy="600164"/>
          </a:xfrm>
          <a:prstGeom prst="rect">
            <a:avLst/>
          </a:prstGeom>
          <a:noFill/>
        </p:spPr>
        <p:txBody>
          <a:bodyPr wrap="square">
            <a:spAutoFit/>
          </a:bodyPr>
          <a:lstStyle/>
          <a:p>
            <a:pPr algn="l"/>
            <a:r>
              <a:rPr lang="es-EC" sz="1650" b="0" i="0" noProof="0" dirty="0">
                <a:solidFill>
                  <a:schemeClr val="tx1"/>
                </a:solidFill>
                <a:effectLst/>
                <a:latin typeface="Arial" panose="020B0604020202020204" pitchFamily="34" charset="0"/>
                <a:cs typeface="Arial" panose="020B0604020202020204" pitchFamily="34" charset="0"/>
              </a:rPr>
              <a:t>Estas actividades no son lineales, sino un ciclo continuo de retroalimentación:</a:t>
            </a:r>
          </a:p>
        </p:txBody>
      </p:sp>
      <p:sp>
        <p:nvSpPr>
          <p:cNvPr id="11" name="CuadroTexto 10">
            <a:extLst>
              <a:ext uri="{FF2B5EF4-FFF2-40B4-BE49-F238E27FC236}">
                <a16:creationId xmlns:a16="http://schemas.microsoft.com/office/drawing/2014/main" id="{8C4F983E-6408-4921-BDC6-4855F8AFB603}"/>
              </a:ext>
            </a:extLst>
          </p:cNvPr>
          <p:cNvSpPr txBox="1"/>
          <p:nvPr/>
        </p:nvSpPr>
        <p:spPr>
          <a:xfrm>
            <a:off x="457200" y="3045857"/>
            <a:ext cx="4648200" cy="2885405"/>
          </a:xfrm>
          <a:prstGeom prst="rect">
            <a:avLst/>
          </a:prstGeom>
          <a:noFill/>
        </p:spPr>
        <p:txBody>
          <a:bodyPr wrap="square">
            <a:spAutoFit/>
          </a:bodyPr>
          <a:lstStyle/>
          <a:p>
            <a:pPr marL="285750" indent="-285750" algn="l">
              <a:buFont typeface="Arial" panose="020B0604020202020204" pitchFamily="34" charset="0"/>
              <a:buChar char="•"/>
            </a:pPr>
            <a:r>
              <a:rPr lang="es-EC" sz="1650" b="1" i="0" noProof="0" dirty="0">
                <a:solidFill>
                  <a:schemeClr val="tx1"/>
                </a:solidFill>
                <a:effectLst/>
                <a:latin typeface="Arial" panose="020B0604020202020204" pitchFamily="34" charset="0"/>
                <a:cs typeface="Arial" panose="020B0604020202020204" pitchFamily="34" charset="0"/>
              </a:rPr>
              <a:t>Descubrir:</a:t>
            </a:r>
            <a:r>
              <a:rPr lang="es-EC" sz="1650" b="0" i="0" noProof="0" dirty="0">
                <a:solidFill>
                  <a:schemeClr val="tx1"/>
                </a:solidFill>
                <a:effectLst/>
                <a:latin typeface="Arial" panose="020B0604020202020204" pitchFamily="34" charset="0"/>
                <a:cs typeface="Arial" panose="020B0604020202020204" pitchFamily="34" charset="0"/>
              </a:rPr>
              <a:t> Entender qué necesita realmente el usuario.</a:t>
            </a:r>
          </a:p>
          <a:p>
            <a:pPr algn="l"/>
            <a:endParaRPr lang="es-EC" sz="1650" b="0" i="0" noProof="0" dirty="0">
              <a:solidFill>
                <a:schemeClr val="tx1"/>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s-EC" sz="1650" b="1" i="0" noProof="0" dirty="0">
                <a:solidFill>
                  <a:schemeClr val="tx1"/>
                </a:solidFill>
                <a:effectLst/>
                <a:latin typeface="Arial" panose="020B0604020202020204" pitchFamily="34" charset="0"/>
                <a:cs typeface="Arial" panose="020B0604020202020204" pitchFamily="34" charset="0"/>
              </a:rPr>
              <a:t>Plasmar:</a:t>
            </a:r>
            <a:r>
              <a:rPr lang="es-EC" sz="1650" b="0" i="0" noProof="0" dirty="0">
                <a:solidFill>
                  <a:schemeClr val="tx1"/>
                </a:solidFill>
                <a:effectLst/>
                <a:latin typeface="Arial" panose="020B0604020202020204" pitchFamily="34" charset="0"/>
                <a:cs typeface="Arial" panose="020B0604020202020204" pitchFamily="34" charset="0"/>
              </a:rPr>
              <a:t> Escribirlo claramente para evitar errores de construcción.</a:t>
            </a:r>
          </a:p>
          <a:p>
            <a:pPr algn="l"/>
            <a:endParaRPr lang="es-EC" sz="1650" b="0" i="0" noProof="0" dirty="0">
              <a:solidFill>
                <a:schemeClr val="tx1"/>
              </a:solidFill>
              <a:effectLst/>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s-EC" sz="1650" b="1" i="0" noProof="0" dirty="0">
                <a:solidFill>
                  <a:schemeClr val="tx1"/>
                </a:solidFill>
                <a:effectLst/>
                <a:latin typeface="Arial" panose="020B0604020202020204" pitchFamily="34" charset="0"/>
                <a:cs typeface="Arial" panose="020B0604020202020204" pitchFamily="34" charset="0"/>
              </a:rPr>
              <a:t>Acordar:</a:t>
            </a:r>
            <a:r>
              <a:rPr lang="es-EC" sz="1650" b="0" i="0" noProof="0" dirty="0">
                <a:solidFill>
                  <a:schemeClr val="tx1"/>
                </a:solidFill>
                <a:effectLst/>
                <a:latin typeface="Arial" panose="020B0604020202020204" pitchFamily="34" charset="0"/>
                <a:cs typeface="Arial" panose="020B0604020202020204" pitchFamily="34" charset="0"/>
              </a:rPr>
              <a:t> Resolver contradicciones entre interesados.</a:t>
            </a:r>
          </a:p>
          <a:p>
            <a:pPr algn="l"/>
            <a:endParaRPr lang="es-EC" sz="1650" b="0" i="0" noProof="0" dirty="0">
              <a:solidFill>
                <a:schemeClr val="tx1"/>
              </a:solidFill>
              <a:effectLst/>
              <a:latin typeface="Arial" panose="020B0604020202020204" pitchFamily="34" charset="0"/>
              <a:cs typeface="Arial" panose="020B0604020202020204" pitchFamily="34" charset="0"/>
            </a:endParaRPr>
          </a:p>
          <a:p>
            <a:pPr algn="l"/>
            <a:endParaRPr lang="es-EC" sz="1650" b="0" i="0" noProof="0" dirty="0">
              <a:solidFill>
                <a:schemeClr val="tx1"/>
              </a:solidFill>
              <a:effectLst/>
              <a:latin typeface="Arial" panose="020B0604020202020204" pitchFamily="34" charset="0"/>
              <a:cs typeface="Arial" panose="020B0604020202020204" pitchFamily="34" charset="0"/>
            </a:endParaRPr>
          </a:p>
          <a:p>
            <a:pPr algn="l"/>
            <a:r>
              <a:rPr lang="es-EC" sz="1650" b="0" i="1" noProof="0" dirty="0">
                <a:solidFill>
                  <a:schemeClr val="tx1"/>
                </a:solidFill>
                <a:effectLst/>
                <a:latin typeface="Arial" panose="020B0604020202020204" pitchFamily="34" charset="0"/>
                <a:cs typeface="Arial" panose="020B0604020202020204" pitchFamily="34" charset="0"/>
              </a:rPr>
              <a:t>Sin una de estas patas, el proyecto se cae.</a:t>
            </a:r>
          </a:p>
        </p:txBody>
      </p:sp>
      <p:pic>
        <p:nvPicPr>
          <p:cNvPr id="15" name="Imagen 14">
            <a:extLst>
              <a:ext uri="{FF2B5EF4-FFF2-40B4-BE49-F238E27FC236}">
                <a16:creationId xmlns:a16="http://schemas.microsoft.com/office/drawing/2014/main" id="{50901C98-A393-427A-B98E-45046D3052D1}"/>
              </a:ext>
            </a:extLst>
          </p:cNvPr>
          <p:cNvPicPr>
            <a:picLocks noChangeAspect="1"/>
          </p:cNvPicPr>
          <p:nvPr/>
        </p:nvPicPr>
        <p:blipFill>
          <a:blip r:embed="rId3"/>
          <a:stretch>
            <a:fillRect/>
          </a:stretch>
        </p:blipFill>
        <p:spPr>
          <a:xfrm>
            <a:off x="5257800" y="2133689"/>
            <a:ext cx="6557996" cy="36632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object 3">
            <a:extLst>
              <a:ext uri="{FF2B5EF4-FFF2-40B4-BE49-F238E27FC236}">
                <a16:creationId xmlns:a16="http://schemas.microsoft.com/office/drawing/2014/main" id="{32D76EFA-6D89-4BDF-9878-FFA2D30AB975}"/>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spTree>
    <p:extLst>
      <p:ext uri="{BB962C8B-B14F-4D97-AF65-F5344CB8AC3E}">
        <p14:creationId xmlns:p14="http://schemas.microsoft.com/office/powerpoint/2010/main" val="3655139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254502" y="2629027"/>
            <a:ext cx="5683885" cy="1113155"/>
          </a:xfrm>
          <a:prstGeom prst="rect">
            <a:avLst/>
          </a:prstGeom>
        </p:spPr>
        <p:txBody>
          <a:bodyPr vert="horz" wrap="square" lIns="0" tIns="12700" rIns="0" bIns="0" rtlCol="0">
            <a:spAutoFit/>
          </a:bodyPr>
          <a:lstStyle/>
          <a:p>
            <a:pPr algn="ctr">
              <a:lnSpc>
                <a:spcPct val="100000"/>
              </a:lnSpc>
              <a:spcBef>
                <a:spcPts val="100"/>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22:</a:t>
            </a:r>
            <a:endParaRPr lang="es-EC" sz="2100" noProof="0" dirty="0">
              <a:latin typeface="Calibri"/>
              <a:cs typeface="Calibri"/>
            </a:endParaRPr>
          </a:p>
          <a:p>
            <a:pPr algn="ctr">
              <a:lnSpc>
                <a:spcPct val="100000"/>
              </a:lnSpc>
              <a:spcBef>
                <a:spcPts val="280"/>
              </a:spcBef>
            </a:pPr>
            <a:r>
              <a:rPr lang="es-EC" sz="4800" spc="160" noProof="0" dirty="0">
                <a:solidFill>
                  <a:srgbClr val="002854"/>
                </a:solidFill>
                <a:latin typeface="Times New Roman"/>
                <a:cs typeface="Times New Roman"/>
              </a:rPr>
              <a:t>Criterios</a:t>
            </a:r>
            <a:r>
              <a:rPr lang="es-EC" sz="4800" spc="-90" noProof="0" dirty="0">
                <a:solidFill>
                  <a:srgbClr val="002854"/>
                </a:solidFill>
                <a:latin typeface="Times New Roman"/>
                <a:cs typeface="Times New Roman"/>
              </a:rPr>
              <a:t> </a:t>
            </a:r>
            <a:r>
              <a:rPr lang="es-EC" sz="4800" spc="240" noProof="0" dirty="0">
                <a:solidFill>
                  <a:srgbClr val="002854"/>
                </a:solidFill>
                <a:latin typeface="Times New Roman"/>
                <a:cs typeface="Times New Roman"/>
              </a:rPr>
              <a:t>de</a:t>
            </a:r>
            <a:r>
              <a:rPr lang="es-EC" sz="4800" spc="-65" noProof="0" dirty="0">
                <a:solidFill>
                  <a:srgbClr val="002854"/>
                </a:solidFill>
                <a:latin typeface="Times New Roman"/>
                <a:cs typeface="Times New Roman"/>
              </a:rPr>
              <a:t> </a:t>
            </a:r>
            <a:r>
              <a:rPr lang="es-EC" sz="4800" spc="85" noProof="0" dirty="0">
                <a:solidFill>
                  <a:srgbClr val="002854"/>
                </a:solidFill>
                <a:latin typeface="Times New Roman"/>
                <a:cs typeface="Times New Roman"/>
              </a:rPr>
              <a:t>Calidad</a:t>
            </a:r>
            <a:endParaRPr lang="es-EC" sz="4800" noProof="0" dirty="0">
              <a:latin typeface="Times New Roman"/>
              <a:cs typeface="Times New Roman"/>
            </a:endParaRPr>
          </a:p>
        </p:txBody>
      </p:sp>
      <p:sp>
        <p:nvSpPr>
          <p:cNvPr id="3" name="object 3"/>
          <p:cNvSpPr/>
          <p:nvPr/>
        </p:nvSpPr>
        <p:spPr>
          <a:xfrm>
            <a:off x="5618988" y="3854196"/>
            <a:ext cx="952500" cy="38100"/>
          </a:xfrm>
          <a:custGeom>
            <a:avLst/>
            <a:gdLst/>
            <a:ahLst/>
            <a:cxnLst/>
            <a:rect l="l" t="t" r="r" b="b"/>
            <a:pathLst>
              <a:path w="952500" h="38100">
                <a:moveTo>
                  <a:pt x="952500" y="0"/>
                </a:moveTo>
                <a:lnTo>
                  <a:pt x="0" y="0"/>
                </a:lnTo>
                <a:lnTo>
                  <a:pt x="0" y="38099"/>
                </a:lnTo>
                <a:lnTo>
                  <a:pt x="952500" y="38099"/>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prstGeom prst="rect">
            <a:avLst/>
          </a:prstGeom>
        </p:spPr>
        <p:txBody>
          <a:bodyPr vert="horz" wrap="square" lIns="0" tIns="279400" rIns="0" bIns="0" rtlCol="0">
            <a:spAutoFit/>
          </a:bodyPr>
          <a:lstStyle/>
          <a:p>
            <a:pPr marL="203200">
              <a:lnSpc>
                <a:spcPct val="100000"/>
              </a:lnSpc>
              <a:spcBef>
                <a:spcPts val="100"/>
              </a:spcBef>
            </a:pPr>
            <a:r>
              <a:rPr lang="es-EC" noProof="0" dirty="0"/>
              <a:t>22.</a:t>
            </a:r>
            <a:r>
              <a:rPr lang="es-EC" spc="-85" noProof="0" dirty="0"/>
              <a:t> </a:t>
            </a:r>
            <a:r>
              <a:rPr lang="es-EC" noProof="0" dirty="0"/>
              <a:t>Criterios</a:t>
            </a:r>
            <a:r>
              <a:rPr lang="es-EC" spc="-70" noProof="0" dirty="0"/>
              <a:t> </a:t>
            </a:r>
            <a:r>
              <a:rPr lang="es-EC" noProof="0" dirty="0"/>
              <a:t>de</a:t>
            </a:r>
            <a:r>
              <a:rPr lang="es-EC" spc="-75" noProof="0" dirty="0"/>
              <a:t> </a:t>
            </a:r>
            <a:r>
              <a:rPr lang="es-EC" spc="-10" noProof="0" dirty="0"/>
              <a:t>Calidad</a:t>
            </a:r>
          </a:p>
        </p:txBody>
      </p:sp>
      <p:sp>
        <p:nvSpPr>
          <p:cNvPr id="13" name="object 13"/>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24" name="Imagen 23">
            <a:extLst>
              <a:ext uri="{FF2B5EF4-FFF2-40B4-BE49-F238E27FC236}">
                <a16:creationId xmlns:a16="http://schemas.microsoft.com/office/drawing/2014/main" id="{E1BDCF45-4CD3-495B-B271-6CE3AF3C7EFC}"/>
              </a:ext>
            </a:extLst>
          </p:cNvPr>
          <p:cNvPicPr>
            <a:picLocks noChangeAspect="1"/>
          </p:cNvPicPr>
          <p:nvPr/>
        </p:nvPicPr>
        <p:blipFill>
          <a:blip r:embed="rId3"/>
          <a:stretch>
            <a:fillRect/>
          </a:stretch>
        </p:blipFill>
        <p:spPr>
          <a:xfrm>
            <a:off x="645679" y="1981200"/>
            <a:ext cx="10900642" cy="401322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2729" y="2629027"/>
            <a:ext cx="6606540" cy="1113155"/>
          </a:xfrm>
          <a:prstGeom prst="rect">
            <a:avLst/>
          </a:prstGeom>
        </p:spPr>
        <p:txBody>
          <a:bodyPr vert="horz" wrap="square" lIns="0" tIns="12700" rIns="0" bIns="0" rtlCol="0">
            <a:spAutoFit/>
          </a:bodyPr>
          <a:lstStyle/>
          <a:p>
            <a:pPr marL="1270" algn="ctr">
              <a:lnSpc>
                <a:spcPct val="100000"/>
              </a:lnSpc>
              <a:spcBef>
                <a:spcPts val="100"/>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23:</a:t>
            </a:r>
            <a:endParaRPr lang="es-EC" sz="2100" noProof="0" dirty="0">
              <a:latin typeface="Calibri"/>
              <a:cs typeface="Calibri"/>
            </a:endParaRPr>
          </a:p>
          <a:p>
            <a:pPr algn="ctr">
              <a:lnSpc>
                <a:spcPct val="100000"/>
              </a:lnSpc>
              <a:spcBef>
                <a:spcPts val="280"/>
              </a:spcBef>
            </a:pPr>
            <a:r>
              <a:rPr lang="es-EC" sz="4800" spc="130" noProof="0" dirty="0">
                <a:solidFill>
                  <a:srgbClr val="002854"/>
                </a:solidFill>
                <a:latin typeface="Times New Roman"/>
                <a:cs typeface="Times New Roman"/>
              </a:rPr>
              <a:t>Atributos</a:t>
            </a:r>
            <a:r>
              <a:rPr lang="es-EC" sz="4800" spc="-75" noProof="0" dirty="0">
                <a:solidFill>
                  <a:srgbClr val="002854"/>
                </a:solidFill>
                <a:latin typeface="Times New Roman"/>
                <a:cs typeface="Times New Roman"/>
              </a:rPr>
              <a:t> </a:t>
            </a:r>
            <a:r>
              <a:rPr lang="es-EC" sz="4800" spc="220" noProof="0" dirty="0">
                <a:solidFill>
                  <a:srgbClr val="002854"/>
                </a:solidFill>
                <a:latin typeface="Times New Roman"/>
                <a:cs typeface="Times New Roman"/>
              </a:rPr>
              <a:t>de</a:t>
            </a:r>
            <a:r>
              <a:rPr lang="es-EC" sz="4800" spc="-75" noProof="0" dirty="0">
                <a:solidFill>
                  <a:srgbClr val="002854"/>
                </a:solidFill>
                <a:latin typeface="Times New Roman"/>
                <a:cs typeface="Times New Roman"/>
              </a:rPr>
              <a:t> </a:t>
            </a:r>
            <a:r>
              <a:rPr lang="es-EC" sz="4800" spc="180" noProof="0" dirty="0">
                <a:solidFill>
                  <a:srgbClr val="002854"/>
                </a:solidFill>
                <a:latin typeface="Times New Roman"/>
                <a:cs typeface="Times New Roman"/>
              </a:rPr>
              <a:t>Requisitos</a:t>
            </a:r>
            <a:endParaRPr lang="es-EC" sz="4800" noProof="0" dirty="0">
              <a:latin typeface="Times New Roman"/>
              <a:cs typeface="Times New Roman"/>
            </a:endParaRPr>
          </a:p>
        </p:txBody>
      </p:sp>
      <p:sp>
        <p:nvSpPr>
          <p:cNvPr id="3" name="object 3"/>
          <p:cNvSpPr/>
          <p:nvPr/>
        </p:nvSpPr>
        <p:spPr>
          <a:xfrm>
            <a:off x="5618988" y="3854196"/>
            <a:ext cx="952500" cy="38100"/>
          </a:xfrm>
          <a:custGeom>
            <a:avLst/>
            <a:gdLst/>
            <a:ahLst/>
            <a:cxnLst/>
            <a:rect l="l" t="t" r="r" b="b"/>
            <a:pathLst>
              <a:path w="952500" h="38100">
                <a:moveTo>
                  <a:pt x="952500" y="0"/>
                </a:moveTo>
                <a:lnTo>
                  <a:pt x="0" y="0"/>
                </a:lnTo>
                <a:lnTo>
                  <a:pt x="0" y="38099"/>
                </a:lnTo>
                <a:lnTo>
                  <a:pt x="952500" y="38099"/>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8800" y="1804161"/>
            <a:ext cx="5438140" cy="4611519"/>
          </a:xfrm>
          <a:prstGeom prst="rect">
            <a:avLst/>
          </a:prstGeom>
        </p:spPr>
        <p:txBody>
          <a:bodyPr vert="horz" wrap="square" lIns="0" tIns="12700" rIns="0" bIns="0" rtlCol="0">
            <a:spAutoFit/>
          </a:bodyPr>
          <a:lstStyle/>
          <a:p>
            <a:pPr marL="12700" lvl="1">
              <a:lnSpc>
                <a:spcPct val="100000"/>
              </a:lnSpc>
              <a:spcBef>
                <a:spcPts val="100"/>
              </a:spcBef>
              <a:tabLst>
                <a:tab pos="604520" algn="l"/>
              </a:tabLst>
            </a:pPr>
            <a:r>
              <a:rPr lang="es-EC" b="1" spc="-10" noProof="0" dirty="0">
                <a:solidFill>
                  <a:srgbClr val="005087"/>
                </a:solidFill>
                <a:latin typeface="Arial"/>
                <a:cs typeface="Arial"/>
              </a:rPr>
              <a:t>23.1 Esquemas de Atributos</a:t>
            </a:r>
          </a:p>
          <a:p>
            <a:pPr marL="12700">
              <a:lnSpc>
                <a:spcPct val="100000"/>
              </a:lnSpc>
              <a:spcBef>
                <a:spcPts val="2020"/>
              </a:spcBef>
            </a:pPr>
            <a:r>
              <a:rPr lang="es-EC" sz="1650" noProof="0" dirty="0">
                <a:solidFill>
                  <a:srgbClr val="334154"/>
                </a:solidFill>
                <a:latin typeface="Arial MT"/>
              </a:rPr>
              <a:t>Estructura de metadatos definida por el proyecto para</a:t>
            </a:r>
          </a:p>
          <a:p>
            <a:pPr marL="12700">
              <a:lnSpc>
                <a:spcPct val="100000"/>
              </a:lnSpc>
              <a:spcBef>
                <a:spcPts val="985"/>
              </a:spcBef>
            </a:pPr>
            <a:r>
              <a:rPr lang="es-EC" sz="1650" noProof="0" dirty="0">
                <a:solidFill>
                  <a:srgbClr val="334154"/>
                </a:solidFill>
                <a:latin typeface="Arial MT"/>
              </a:rPr>
              <a:t>gestionar el ciclo de vida de cada requisito.</a:t>
            </a:r>
          </a:p>
          <a:p>
            <a:pPr marL="12700">
              <a:lnSpc>
                <a:spcPct val="100000"/>
              </a:lnSpc>
              <a:spcBef>
                <a:spcPts val="985"/>
              </a:spcBef>
            </a:pPr>
            <a:endParaRPr lang="es-EC" sz="1650" noProof="0" dirty="0">
              <a:latin typeface="Arial MT"/>
              <a:cs typeface="Arial MT"/>
            </a:endParaRPr>
          </a:p>
          <a:p>
            <a:pPr marL="12700" lvl="1">
              <a:lnSpc>
                <a:spcPct val="100000"/>
              </a:lnSpc>
              <a:spcBef>
                <a:spcPts val="40"/>
              </a:spcBef>
              <a:tabLst>
                <a:tab pos="604520" algn="l"/>
              </a:tabLst>
            </a:pPr>
            <a:r>
              <a:rPr lang="es-EC" b="1" spc="-10" noProof="0" dirty="0">
                <a:solidFill>
                  <a:srgbClr val="005087"/>
                </a:solidFill>
                <a:latin typeface="Arial"/>
                <a:cs typeface="Arial"/>
              </a:rPr>
              <a:t>23.2 Atributos Típicos</a:t>
            </a:r>
          </a:p>
          <a:p>
            <a:pPr marL="346075">
              <a:lnSpc>
                <a:spcPct val="100000"/>
              </a:lnSpc>
              <a:spcBef>
                <a:spcPts val="2025"/>
              </a:spcBef>
            </a:pPr>
            <a:r>
              <a:rPr lang="es-EC" sz="1650" b="1" noProof="0" dirty="0">
                <a:solidFill>
                  <a:srgbClr val="003366"/>
                </a:solidFill>
                <a:latin typeface="Arial"/>
                <a:cs typeface="Arial"/>
              </a:rPr>
              <a:t>Identificador</a:t>
            </a:r>
            <a:r>
              <a:rPr lang="es-EC" sz="1650" b="1" spc="-20" noProof="0" dirty="0">
                <a:solidFill>
                  <a:srgbClr val="003366"/>
                </a:solidFill>
                <a:latin typeface="Arial"/>
                <a:cs typeface="Arial"/>
              </a:rPr>
              <a:t> </a:t>
            </a:r>
            <a:r>
              <a:rPr lang="es-EC" sz="1650" b="1" noProof="0" dirty="0">
                <a:solidFill>
                  <a:srgbClr val="003366"/>
                </a:solidFill>
                <a:latin typeface="Arial"/>
                <a:cs typeface="Arial"/>
              </a:rPr>
              <a:t>(ID):</a:t>
            </a:r>
            <a:r>
              <a:rPr lang="es-EC" sz="1650" b="1" spc="-35" noProof="0" dirty="0">
                <a:solidFill>
                  <a:srgbClr val="003366"/>
                </a:solidFill>
                <a:latin typeface="Arial"/>
                <a:cs typeface="Arial"/>
              </a:rPr>
              <a:t> </a:t>
            </a:r>
            <a:r>
              <a:rPr lang="es-EC" sz="1650" noProof="0" dirty="0">
                <a:solidFill>
                  <a:srgbClr val="334154"/>
                </a:solidFill>
                <a:latin typeface="Arial MT"/>
              </a:rPr>
              <a:t>Único e inmutable (ej. REQ-F-001).</a:t>
            </a:r>
          </a:p>
          <a:p>
            <a:pPr marL="346075">
              <a:lnSpc>
                <a:spcPct val="100000"/>
              </a:lnSpc>
              <a:spcBef>
                <a:spcPts val="1395"/>
              </a:spcBef>
            </a:pPr>
            <a:r>
              <a:rPr lang="es-EC" sz="1650" b="1" noProof="0" dirty="0">
                <a:solidFill>
                  <a:srgbClr val="003366"/>
                </a:solidFill>
                <a:latin typeface="Arial"/>
                <a:cs typeface="Arial"/>
              </a:rPr>
              <a:t>Autor/Fuente:</a:t>
            </a:r>
            <a:r>
              <a:rPr lang="es-EC" sz="1650" b="1" spc="-15" noProof="0" dirty="0">
                <a:solidFill>
                  <a:srgbClr val="003366"/>
                </a:solidFill>
                <a:latin typeface="Arial"/>
                <a:cs typeface="Arial"/>
              </a:rPr>
              <a:t> </a:t>
            </a:r>
            <a:r>
              <a:rPr lang="es-EC" sz="1650" noProof="0" dirty="0">
                <a:solidFill>
                  <a:srgbClr val="334154"/>
                </a:solidFill>
                <a:latin typeface="Arial MT"/>
              </a:rPr>
              <a:t>Origen para trazabilidad.</a:t>
            </a:r>
          </a:p>
          <a:p>
            <a:pPr marL="346075">
              <a:lnSpc>
                <a:spcPct val="100000"/>
              </a:lnSpc>
              <a:spcBef>
                <a:spcPts val="1395"/>
              </a:spcBef>
            </a:pPr>
            <a:r>
              <a:rPr lang="es-EC" sz="1650" b="1" noProof="0" dirty="0">
                <a:solidFill>
                  <a:srgbClr val="003366"/>
                </a:solidFill>
                <a:latin typeface="Arial"/>
                <a:cs typeface="Arial"/>
              </a:rPr>
              <a:t>Prioridad:</a:t>
            </a:r>
            <a:r>
              <a:rPr lang="es-EC" sz="1650" b="1" spc="-15" noProof="0" dirty="0">
                <a:solidFill>
                  <a:srgbClr val="003366"/>
                </a:solidFill>
                <a:latin typeface="Arial"/>
                <a:cs typeface="Arial"/>
              </a:rPr>
              <a:t> </a:t>
            </a:r>
            <a:r>
              <a:rPr lang="es-EC" sz="1650" noProof="0" dirty="0">
                <a:solidFill>
                  <a:srgbClr val="334154"/>
                </a:solidFill>
                <a:latin typeface="Arial MT"/>
              </a:rPr>
              <a:t>Alta/Media/Baja.</a:t>
            </a:r>
          </a:p>
          <a:p>
            <a:pPr marL="346075">
              <a:lnSpc>
                <a:spcPct val="100000"/>
              </a:lnSpc>
              <a:spcBef>
                <a:spcPts val="1395"/>
              </a:spcBef>
            </a:pPr>
            <a:r>
              <a:rPr lang="es-EC" sz="1650" b="1" noProof="0" dirty="0">
                <a:solidFill>
                  <a:srgbClr val="003366"/>
                </a:solidFill>
                <a:latin typeface="Arial"/>
                <a:cs typeface="Arial"/>
              </a:rPr>
              <a:t>Estado:</a:t>
            </a:r>
            <a:r>
              <a:rPr lang="es-EC" sz="1650" b="1" spc="-70" noProof="0" dirty="0">
                <a:solidFill>
                  <a:srgbClr val="003366"/>
                </a:solidFill>
                <a:latin typeface="Arial"/>
                <a:cs typeface="Arial"/>
              </a:rPr>
              <a:t> </a:t>
            </a:r>
            <a:r>
              <a:rPr lang="es-EC" sz="1650" noProof="0" dirty="0">
                <a:solidFill>
                  <a:srgbClr val="334154"/>
                </a:solidFill>
                <a:latin typeface="Arial MT"/>
              </a:rPr>
              <a:t>Borrador, Aprobado, Implementado.</a:t>
            </a:r>
          </a:p>
          <a:p>
            <a:pPr marL="346075">
              <a:lnSpc>
                <a:spcPct val="100000"/>
              </a:lnSpc>
              <a:spcBef>
                <a:spcPts val="1395"/>
              </a:spcBef>
            </a:pPr>
            <a:r>
              <a:rPr lang="es-EC" sz="1650" b="1" noProof="0" dirty="0">
                <a:solidFill>
                  <a:srgbClr val="003366"/>
                </a:solidFill>
                <a:latin typeface="Arial"/>
                <a:cs typeface="Arial"/>
              </a:rPr>
              <a:t>Riesgo:</a:t>
            </a:r>
            <a:r>
              <a:rPr lang="es-EC" sz="1650" b="1" spc="-55" noProof="0" dirty="0">
                <a:solidFill>
                  <a:srgbClr val="003366"/>
                </a:solidFill>
                <a:latin typeface="Arial"/>
                <a:cs typeface="Arial"/>
              </a:rPr>
              <a:t> </a:t>
            </a:r>
            <a:r>
              <a:rPr lang="es-EC" sz="1650" noProof="0" dirty="0">
                <a:solidFill>
                  <a:srgbClr val="334154"/>
                </a:solidFill>
                <a:latin typeface="Arial MT"/>
              </a:rPr>
              <a:t>Probabilidad de problemas.</a:t>
            </a:r>
          </a:p>
          <a:p>
            <a:pPr marL="346075">
              <a:lnSpc>
                <a:spcPct val="100000"/>
              </a:lnSpc>
              <a:spcBef>
                <a:spcPts val="1400"/>
              </a:spcBef>
            </a:pPr>
            <a:r>
              <a:rPr lang="es-EC" sz="1650" b="1" noProof="0" dirty="0">
                <a:solidFill>
                  <a:srgbClr val="003366"/>
                </a:solidFill>
                <a:latin typeface="Arial"/>
                <a:cs typeface="Arial"/>
              </a:rPr>
              <a:t>Esfuerzo:</a:t>
            </a:r>
            <a:r>
              <a:rPr lang="es-EC" sz="1650" b="1" spc="-55" noProof="0" dirty="0">
                <a:solidFill>
                  <a:srgbClr val="003366"/>
                </a:solidFill>
                <a:latin typeface="Arial"/>
                <a:cs typeface="Arial"/>
              </a:rPr>
              <a:t> </a:t>
            </a:r>
            <a:r>
              <a:rPr lang="es-EC" sz="1650" noProof="0" dirty="0">
                <a:solidFill>
                  <a:srgbClr val="334154"/>
                </a:solidFill>
                <a:latin typeface="Arial MT"/>
              </a:rPr>
              <a:t>Estimación de costo/tiempo.</a:t>
            </a:r>
          </a:p>
        </p:txBody>
      </p:sp>
      <p:sp>
        <p:nvSpPr>
          <p:cNvPr id="3" name="object 3"/>
          <p:cNvSpPr txBox="1">
            <a:spLocks noGrp="1"/>
          </p:cNvSpPr>
          <p:nvPr>
            <p:ph type="title"/>
          </p:nvPr>
        </p:nvSpPr>
        <p:spPr>
          <a:prstGeom prst="rect">
            <a:avLst/>
          </a:prstGeom>
        </p:spPr>
        <p:txBody>
          <a:bodyPr vert="horz" wrap="square" lIns="0" tIns="279400" rIns="0" bIns="0" rtlCol="0">
            <a:spAutoFit/>
          </a:bodyPr>
          <a:lstStyle/>
          <a:p>
            <a:pPr marL="203200">
              <a:lnSpc>
                <a:spcPct val="100000"/>
              </a:lnSpc>
              <a:spcBef>
                <a:spcPts val="100"/>
              </a:spcBef>
            </a:pPr>
            <a:r>
              <a:rPr lang="es-EC" noProof="0" dirty="0"/>
              <a:t>23.</a:t>
            </a:r>
            <a:r>
              <a:rPr lang="es-EC" spc="-50" noProof="0" dirty="0"/>
              <a:t> </a:t>
            </a:r>
            <a:r>
              <a:rPr lang="es-EC" noProof="0" dirty="0"/>
              <a:t>Atributos</a:t>
            </a:r>
            <a:r>
              <a:rPr lang="es-EC" spc="-45" noProof="0" dirty="0"/>
              <a:t> </a:t>
            </a:r>
            <a:r>
              <a:rPr lang="es-EC" noProof="0" dirty="0"/>
              <a:t>de</a:t>
            </a:r>
            <a:r>
              <a:rPr lang="es-EC" spc="-45" noProof="0" dirty="0"/>
              <a:t> </a:t>
            </a:r>
            <a:r>
              <a:rPr lang="es-EC" spc="-10" noProof="0" dirty="0"/>
              <a:t>Requisitos</a:t>
            </a:r>
          </a:p>
        </p:txBody>
      </p:sp>
      <p:sp>
        <p:nvSpPr>
          <p:cNvPr id="4" name="object 4"/>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5" name="object 5"/>
          <p:cNvPicPr/>
          <p:nvPr/>
        </p:nvPicPr>
        <p:blipFill>
          <a:blip r:embed="rId3" cstate="print"/>
          <a:stretch>
            <a:fillRect/>
          </a:stretch>
        </p:blipFill>
        <p:spPr>
          <a:xfrm>
            <a:off x="667511" y="4020637"/>
            <a:ext cx="94487" cy="199644"/>
          </a:xfrm>
          <a:prstGeom prst="rect">
            <a:avLst/>
          </a:prstGeom>
        </p:spPr>
      </p:pic>
      <p:pic>
        <p:nvPicPr>
          <p:cNvPr id="6" name="object 6"/>
          <p:cNvPicPr/>
          <p:nvPr/>
        </p:nvPicPr>
        <p:blipFill>
          <a:blip r:embed="rId3" cstate="print"/>
          <a:stretch>
            <a:fillRect/>
          </a:stretch>
        </p:blipFill>
        <p:spPr>
          <a:xfrm>
            <a:off x="667511" y="4442133"/>
            <a:ext cx="94487" cy="199644"/>
          </a:xfrm>
          <a:prstGeom prst="rect">
            <a:avLst/>
          </a:prstGeom>
        </p:spPr>
      </p:pic>
      <p:pic>
        <p:nvPicPr>
          <p:cNvPr id="7" name="object 7"/>
          <p:cNvPicPr/>
          <p:nvPr/>
        </p:nvPicPr>
        <p:blipFill>
          <a:blip r:embed="rId3" cstate="print"/>
          <a:stretch>
            <a:fillRect/>
          </a:stretch>
        </p:blipFill>
        <p:spPr>
          <a:xfrm>
            <a:off x="667511" y="4870522"/>
            <a:ext cx="94487" cy="199644"/>
          </a:xfrm>
          <a:prstGeom prst="rect">
            <a:avLst/>
          </a:prstGeom>
        </p:spPr>
      </p:pic>
      <p:pic>
        <p:nvPicPr>
          <p:cNvPr id="8" name="object 8"/>
          <p:cNvPicPr/>
          <p:nvPr/>
        </p:nvPicPr>
        <p:blipFill>
          <a:blip r:embed="rId3" cstate="print"/>
          <a:stretch>
            <a:fillRect/>
          </a:stretch>
        </p:blipFill>
        <p:spPr>
          <a:xfrm>
            <a:off x="667511" y="5269395"/>
            <a:ext cx="94487" cy="201168"/>
          </a:xfrm>
          <a:prstGeom prst="rect">
            <a:avLst/>
          </a:prstGeom>
        </p:spPr>
      </p:pic>
      <p:pic>
        <p:nvPicPr>
          <p:cNvPr id="9" name="object 9"/>
          <p:cNvPicPr/>
          <p:nvPr/>
        </p:nvPicPr>
        <p:blipFill>
          <a:blip r:embed="rId3" cstate="print"/>
          <a:stretch>
            <a:fillRect/>
          </a:stretch>
        </p:blipFill>
        <p:spPr>
          <a:xfrm>
            <a:off x="667512" y="5714624"/>
            <a:ext cx="94487" cy="199644"/>
          </a:xfrm>
          <a:prstGeom prst="rect">
            <a:avLst/>
          </a:prstGeom>
        </p:spPr>
      </p:pic>
      <p:pic>
        <p:nvPicPr>
          <p:cNvPr id="10" name="object 10"/>
          <p:cNvPicPr/>
          <p:nvPr/>
        </p:nvPicPr>
        <p:blipFill>
          <a:blip r:embed="rId3" cstate="print"/>
          <a:stretch>
            <a:fillRect/>
          </a:stretch>
        </p:blipFill>
        <p:spPr>
          <a:xfrm>
            <a:off x="667512" y="6158329"/>
            <a:ext cx="94487" cy="199644"/>
          </a:xfrm>
          <a:prstGeom prst="rect">
            <a:avLst/>
          </a:prstGeom>
        </p:spPr>
      </p:pic>
      <p:pic>
        <p:nvPicPr>
          <p:cNvPr id="11" name="object 11"/>
          <p:cNvPicPr/>
          <p:nvPr/>
        </p:nvPicPr>
        <p:blipFill>
          <a:blip r:embed="rId4" cstate="print"/>
          <a:stretch>
            <a:fillRect/>
          </a:stretch>
        </p:blipFill>
        <p:spPr>
          <a:xfrm>
            <a:off x="6018276" y="2218944"/>
            <a:ext cx="6087618" cy="341604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88642" y="2629027"/>
            <a:ext cx="8013065" cy="1113155"/>
          </a:xfrm>
          <a:prstGeom prst="rect">
            <a:avLst/>
          </a:prstGeom>
        </p:spPr>
        <p:txBody>
          <a:bodyPr vert="horz" wrap="square" lIns="0" tIns="12700" rIns="0" bIns="0" rtlCol="0">
            <a:spAutoFit/>
          </a:bodyPr>
          <a:lstStyle/>
          <a:p>
            <a:pPr marL="2540" algn="ctr">
              <a:lnSpc>
                <a:spcPct val="100000"/>
              </a:lnSpc>
              <a:spcBef>
                <a:spcPts val="100"/>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24:</a:t>
            </a:r>
            <a:endParaRPr lang="es-EC" sz="2100" noProof="0" dirty="0">
              <a:latin typeface="Calibri"/>
              <a:cs typeface="Calibri"/>
            </a:endParaRPr>
          </a:p>
          <a:p>
            <a:pPr algn="ctr">
              <a:lnSpc>
                <a:spcPct val="100000"/>
              </a:lnSpc>
              <a:spcBef>
                <a:spcPts val="280"/>
              </a:spcBef>
            </a:pPr>
            <a:r>
              <a:rPr lang="es-EC" sz="4800" spc="185" noProof="0" dirty="0">
                <a:solidFill>
                  <a:srgbClr val="002854"/>
                </a:solidFill>
                <a:latin typeface="Times New Roman"/>
                <a:cs typeface="Times New Roman"/>
              </a:rPr>
              <a:t>Especificación</a:t>
            </a:r>
            <a:r>
              <a:rPr lang="es-EC" sz="4800" spc="-90" noProof="0" dirty="0">
                <a:solidFill>
                  <a:srgbClr val="002854"/>
                </a:solidFill>
                <a:latin typeface="Times New Roman"/>
                <a:cs typeface="Times New Roman"/>
              </a:rPr>
              <a:t> </a:t>
            </a:r>
            <a:r>
              <a:rPr lang="es-EC" sz="4800" spc="240" noProof="0" dirty="0">
                <a:solidFill>
                  <a:srgbClr val="002854"/>
                </a:solidFill>
                <a:latin typeface="Times New Roman"/>
                <a:cs typeface="Times New Roman"/>
              </a:rPr>
              <a:t>de</a:t>
            </a:r>
            <a:r>
              <a:rPr lang="es-EC" sz="4800" spc="-60" noProof="0" dirty="0">
                <a:solidFill>
                  <a:srgbClr val="002854"/>
                </a:solidFill>
                <a:latin typeface="Times New Roman"/>
                <a:cs typeface="Times New Roman"/>
              </a:rPr>
              <a:t> </a:t>
            </a:r>
            <a:r>
              <a:rPr lang="es-EC" sz="4800" spc="180" noProof="0" dirty="0">
                <a:solidFill>
                  <a:srgbClr val="002854"/>
                </a:solidFill>
                <a:latin typeface="Times New Roman"/>
                <a:cs typeface="Times New Roman"/>
              </a:rPr>
              <a:t>Requisitos</a:t>
            </a:r>
            <a:endParaRPr lang="es-EC" sz="4800" noProof="0" dirty="0">
              <a:latin typeface="Times New Roman"/>
              <a:cs typeface="Times New Roman"/>
            </a:endParaRPr>
          </a:p>
        </p:txBody>
      </p:sp>
      <p:sp>
        <p:nvSpPr>
          <p:cNvPr id="3" name="object 3"/>
          <p:cNvSpPr/>
          <p:nvPr/>
        </p:nvSpPr>
        <p:spPr>
          <a:xfrm>
            <a:off x="5618988" y="3854196"/>
            <a:ext cx="952500" cy="38100"/>
          </a:xfrm>
          <a:custGeom>
            <a:avLst/>
            <a:gdLst/>
            <a:ahLst/>
            <a:cxnLst/>
            <a:rect l="l" t="t" r="r" b="b"/>
            <a:pathLst>
              <a:path w="952500" h="38100">
                <a:moveTo>
                  <a:pt x="952500" y="0"/>
                </a:moveTo>
                <a:lnTo>
                  <a:pt x="0" y="0"/>
                </a:lnTo>
                <a:lnTo>
                  <a:pt x="0" y="38099"/>
                </a:lnTo>
                <a:lnTo>
                  <a:pt x="952500" y="38099"/>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prstGeom prst="rect">
            <a:avLst/>
          </a:prstGeom>
        </p:spPr>
        <p:txBody>
          <a:bodyPr vert="horz" wrap="square" lIns="0" tIns="279400" rIns="0" bIns="0" rtlCol="0">
            <a:spAutoFit/>
          </a:bodyPr>
          <a:lstStyle/>
          <a:p>
            <a:pPr marL="203200">
              <a:lnSpc>
                <a:spcPct val="100000"/>
              </a:lnSpc>
              <a:spcBef>
                <a:spcPts val="100"/>
              </a:spcBef>
            </a:pPr>
            <a:r>
              <a:rPr lang="es-EC" noProof="0" dirty="0"/>
              <a:t>24.1</a:t>
            </a:r>
            <a:r>
              <a:rPr lang="es-EC" spc="-45" noProof="0" dirty="0"/>
              <a:t> </a:t>
            </a:r>
            <a:r>
              <a:rPr lang="es-EC" noProof="0" dirty="0"/>
              <a:t>Especificaciones:</a:t>
            </a:r>
            <a:r>
              <a:rPr lang="es-EC" spc="-35" noProof="0" dirty="0"/>
              <a:t> </a:t>
            </a:r>
            <a:r>
              <a:rPr lang="es-EC" noProof="0" dirty="0"/>
              <a:t>Tipos</a:t>
            </a:r>
            <a:r>
              <a:rPr lang="es-EC" spc="-40" noProof="0" dirty="0"/>
              <a:t> </a:t>
            </a:r>
            <a:r>
              <a:rPr lang="es-EC" noProof="0" dirty="0"/>
              <a:t>(DIN</a:t>
            </a:r>
            <a:r>
              <a:rPr lang="es-EC" spc="-55" noProof="0" dirty="0"/>
              <a:t> </a:t>
            </a:r>
            <a:r>
              <a:rPr lang="es-EC" spc="-25" noProof="0" dirty="0"/>
              <a:t>69901-5)</a:t>
            </a:r>
          </a:p>
        </p:txBody>
      </p:sp>
      <p:sp>
        <p:nvSpPr>
          <p:cNvPr id="6" name="object 6"/>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8" name="Imagen 7">
            <a:extLst>
              <a:ext uri="{FF2B5EF4-FFF2-40B4-BE49-F238E27FC236}">
                <a16:creationId xmlns:a16="http://schemas.microsoft.com/office/drawing/2014/main" id="{0968C9C1-9E8B-4C81-86AD-268264B6474F}"/>
              </a:ext>
            </a:extLst>
          </p:cNvPr>
          <p:cNvPicPr>
            <a:picLocks noChangeAspect="1"/>
          </p:cNvPicPr>
          <p:nvPr/>
        </p:nvPicPr>
        <p:blipFill rotWithShape="1">
          <a:blip r:embed="rId3"/>
          <a:srcRect l="2374" t="16228" r="2471"/>
          <a:stretch/>
        </p:blipFill>
        <p:spPr>
          <a:xfrm>
            <a:off x="400049" y="2197226"/>
            <a:ext cx="11391901" cy="369238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8800" y="432561"/>
            <a:ext cx="6153785" cy="528320"/>
          </a:xfrm>
          <a:prstGeom prst="rect">
            <a:avLst/>
          </a:prstGeom>
        </p:spPr>
        <p:txBody>
          <a:bodyPr vert="horz" wrap="square" lIns="0" tIns="12700" rIns="0" bIns="0" rtlCol="0">
            <a:spAutoFit/>
          </a:bodyPr>
          <a:lstStyle/>
          <a:p>
            <a:pPr marL="12700">
              <a:lnSpc>
                <a:spcPct val="100000"/>
              </a:lnSpc>
              <a:spcBef>
                <a:spcPts val="100"/>
              </a:spcBef>
            </a:pPr>
            <a:r>
              <a:rPr lang="es-EC" noProof="0" dirty="0"/>
              <a:t>24.2</a:t>
            </a:r>
            <a:r>
              <a:rPr lang="es-EC" spc="-105" noProof="0" dirty="0"/>
              <a:t> </a:t>
            </a:r>
            <a:r>
              <a:rPr lang="es-EC" noProof="0" dirty="0"/>
              <a:t>Estructuras</a:t>
            </a:r>
            <a:r>
              <a:rPr lang="es-EC" spc="-85" noProof="0" dirty="0"/>
              <a:t> </a:t>
            </a:r>
            <a:r>
              <a:rPr lang="es-EC" noProof="0" dirty="0"/>
              <a:t>de</a:t>
            </a:r>
            <a:r>
              <a:rPr lang="es-EC" spc="-105" noProof="0" dirty="0"/>
              <a:t> </a:t>
            </a:r>
            <a:r>
              <a:rPr lang="es-EC" spc="-10" noProof="0" dirty="0"/>
              <a:t>Referencia</a:t>
            </a:r>
          </a:p>
        </p:txBody>
      </p:sp>
      <p:sp>
        <p:nvSpPr>
          <p:cNvPr id="3" name="object 3"/>
          <p:cNvSpPr/>
          <p:nvPr/>
        </p:nvSpPr>
        <p:spPr>
          <a:xfrm>
            <a:off x="571500" y="11247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4" name="object 4"/>
          <p:cNvPicPr/>
          <p:nvPr/>
        </p:nvPicPr>
        <p:blipFill>
          <a:blip r:embed="rId3" cstate="print"/>
          <a:stretch>
            <a:fillRect/>
          </a:stretch>
        </p:blipFill>
        <p:spPr>
          <a:xfrm>
            <a:off x="1143000" y="2819400"/>
            <a:ext cx="96012" cy="199644"/>
          </a:xfrm>
          <a:prstGeom prst="rect">
            <a:avLst/>
          </a:prstGeom>
        </p:spPr>
      </p:pic>
      <p:pic>
        <p:nvPicPr>
          <p:cNvPr id="5" name="object 5"/>
          <p:cNvPicPr/>
          <p:nvPr/>
        </p:nvPicPr>
        <p:blipFill>
          <a:blip r:embed="rId3" cstate="print"/>
          <a:stretch>
            <a:fillRect/>
          </a:stretch>
        </p:blipFill>
        <p:spPr>
          <a:xfrm>
            <a:off x="1143000" y="3247644"/>
            <a:ext cx="96012" cy="201167"/>
          </a:xfrm>
          <a:prstGeom prst="rect">
            <a:avLst/>
          </a:prstGeom>
        </p:spPr>
      </p:pic>
      <p:pic>
        <p:nvPicPr>
          <p:cNvPr id="6" name="object 6"/>
          <p:cNvPicPr/>
          <p:nvPr/>
        </p:nvPicPr>
        <p:blipFill>
          <a:blip r:embed="rId3" cstate="print"/>
          <a:stretch>
            <a:fillRect/>
          </a:stretch>
        </p:blipFill>
        <p:spPr>
          <a:xfrm>
            <a:off x="1143000" y="4059935"/>
            <a:ext cx="96012" cy="199644"/>
          </a:xfrm>
          <a:prstGeom prst="rect">
            <a:avLst/>
          </a:prstGeom>
        </p:spPr>
      </p:pic>
      <p:pic>
        <p:nvPicPr>
          <p:cNvPr id="7" name="object 7"/>
          <p:cNvPicPr/>
          <p:nvPr/>
        </p:nvPicPr>
        <p:blipFill>
          <a:blip r:embed="rId3" cstate="print"/>
          <a:stretch>
            <a:fillRect/>
          </a:stretch>
        </p:blipFill>
        <p:spPr>
          <a:xfrm>
            <a:off x="1143000" y="6015228"/>
            <a:ext cx="96012" cy="199644"/>
          </a:xfrm>
          <a:prstGeom prst="rect">
            <a:avLst/>
          </a:prstGeom>
        </p:spPr>
      </p:pic>
      <p:sp>
        <p:nvSpPr>
          <p:cNvPr id="8" name="object 8"/>
          <p:cNvSpPr txBox="1"/>
          <p:nvPr/>
        </p:nvSpPr>
        <p:spPr>
          <a:xfrm>
            <a:off x="532587" y="1416202"/>
            <a:ext cx="5617845" cy="4848225"/>
          </a:xfrm>
          <a:prstGeom prst="rect">
            <a:avLst/>
          </a:prstGeom>
        </p:spPr>
        <p:txBody>
          <a:bodyPr vert="horz" wrap="square" lIns="0" tIns="12065" rIns="0" bIns="0" rtlCol="0">
            <a:spAutoFit/>
          </a:bodyPr>
          <a:lstStyle/>
          <a:p>
            <a:pPr marL="48260" marR="5080">
              <a:lnSpc>
                <a:spcPct val="149700"/>
              </a:lnSpc>
              <a:spcBef>
                <a:spcPts val="95"/>
              </a:spcBef>
            </a:pPr>
            <a:r>
              <a:rPr lang="es-EC" sz="1650" noProof="0" dirty="0">
                <a:solidFill>
                  <a:srgbClr val="334154"/>
                </a:solidFill>
                <a:latin typeface="Arial MT"/>
              </a:rPr>
              <a:t>El uso de estándares asegura que no se omitan secciones críticas. El estándar más relevante es </a:t>
            </a:r>
            <a:r>
              <a:rPr lang="es-EC" sz="1650" b="1" noProof="0" dirty="0">
                <a:solidFill>
                  <a:srgbClr val="003366"/>
                </a:solidFill>
                <a:latin typeface="Arial"/>
                <a:cs typeface="Arial"/>
              </a:rPr>
              <a:t>ISO/IEC/IEEE</a:t>
            </a:r>
            <a:r>
              <a:rPr lang="es-EC" sz="1650" b="1" spc="-15" noProof="0" dirty="0">
                <a:solidFill>
                  <a:srgbClr val="003366"/>
                </a:solidFill>
                <a:latin typeface="Arial"/>
                <a:cs typeface="Arial"/>
              </a:rPr>
              <a:t> </a:t>
            </a:r>
            <a:r>
              <a:rPr lang="es-EC" sz="1650" b="1" spc="-10" noProof="0" dirty="0">
                <a:solidFill>
                  <a:srgbClr val="003366"/>
                </a:solidFill>
                <a:latin typeface="Arial"/>
                <a:cs typeface="Arial"/>
              </a:rPr>
              <a:t>29148</a:t>
            </a:r>
            <a:r>
              <a:rPr lang="es-EC" sz="1650" spc="-10" noProof="0" dirty="0">
                <a:solidFill>
                  <a:srgbClr val="334154"/>
                </a:solidFill>
                <a:latin typeface="Arial MT"/>
                <a:cs typeface="Arial MT"/>
              </a:rPr>
              <a:t>.</a:t>
            </a:r>
            <a:endParaRPr lang="es-EC" sz="1650" noProof="0" dirty="0">
              <a:latin typeface="Arial MT"/>
              <a:cs typeface="Arial MT"/>
            </a:endParaRPr>
          </a:p>
          <a:p>
            <a:pPr marL="12700">
              <a:lnSpc>
                <a:spcPct val="100000"/>
              </a:lnSpc>
              <a:spcBef>
                <a:spcPts val="1555"/>
              </a:spcBef>
            </a:pPr>
            <a:r>
              <a:rPr lang="es-EC" b="1" spc="-10" noProof="0" dirty="0">
                <a:solidFill>
                  <a:srgbClr val="005087"/>
                </a:solidFill>
                <a:latin typeface="Arial"/>
                <a:cs typeface="Arial"/>
              </a:rPr>
              <a:t>Esqueleto Típico (SRS):</a:t>
            </a:r>
          </a:p>
          <a:p>
            <a:pPr marL="848360">
              <a:lnSpc>
                <a:spcPct val="100000"/>
              </a:lnSpc>
              <a:spcBef>
                <a:spcPts val="1235"/>
              </a:spcBef>
            </a:pPr>
            <a:r>
              <a:rPr lang="es-EC" sz="1650" b="1" noProof="0" dirty="0">
                <a:solidFill>
                  <a:srgbClr val="003366"/>
                </a:solidFill>
                <a:latin typeface="Arial"/>
                <a:cs typeface="Arial"/>
              </a:rPr>
              <a:t>Introducción:</a:t>
            </a:r>
            <a:r>
              <a:rPr lang="es-EC" sz="1650" b="1" spc="-45" noProof="0" dirty="0">
                <a:solidFill>
                  <a:srgbClr val="003366"/>
                </a:solidFill>
                <a:latin typeface="Arial"/>
                <a:cs typeface="Arial"/>
              </a:rPr>
              <a:t> </a:t>
            </a:r>
            <a:r>
              <a:rPr lang="es-EC" sz="1650" noProof="0" dirty="0">
                <a:solidFill>
                  <a:srgbClr val="334154"/>
                </a:solidFill>
                <a:latin typeface="Arial MT"/>
              </a:rPr>
              <a:t>Propósito, alcance, definiciones</a:t>
            </a:r>
            <a:r>
              <a:rPr lang="es-EC" sz="1650" spc="-10" noProof="0" dirty="0">
                <a:solidFill>
                  <a:srgbClr val="334154"/>
                </a:solidFill>
                <a:latin typeface="Arial MT"/>
                <a:cs typeface="Arial MT"/>
              </a:rPr>
              <a:t>.</a:t>
            </a:r>
            <a:endParaRPr lang="es-EC" sz="1650" noProof="0" dirty="0">
              <a:latin typeface="Arial MT"/>
              <a:cs typeface="Arial MT"/>
            </a:endParaRPr>
          </a:p>
          <a:p>
            <a:pPr marL="848360" marR="1163320">
              <a:lnSpc>
                <a:spcPct val="149700"/>
              </a:lnSpc>
              <a:spcBef>
                <a:spcPts val="415"/>
              </a:spcBef>
            </a:pPr>
            <a:r>
              <a:rPr lang="es-EC" sz="1650" b="1" noProof="0" dirty="0">
                <a:solidFill>
                  <a:srgbClr val="003366"/>
                </a:solidFill>
                <a:latin typeface="Arial"/>
                <a:cs typeface="Arial"/>
              </a:rPr>
              <a:t>Descripción</a:t>
            </a:r>
            <a:r>
              <a:rPr lang="es-EC" sz="1650" b="1" spc="-70" noProof="0" dirty="0">
                <a:solidFill>
                  <a:srgbClr val="003366"/>
                </a:solidFill>
                <a:latin typeface="Arial"/>
                <a:cs typeface="Arial"/>
              </a:rPr>
              <a:t> </a:t>
            </a:r>
            <a:r>
              <a:rPr lang="es-EC" sz="1650" b="1" noProof="0" dirty="0">
                <a:solidFill>
                  <a:srgbClr val="003366"/>
                </a:solidFill>
                <a:latin typeface="Arial"/>
                <a:cs typeface="Arial"/>
              </a:rPr>
              <a:t>General:</a:t>
            </a:r>
            <a:r>
              <a:rPr lang="es-EC" sz="1650" b="1" spc="-65" noProof="0" dirty="0">
                <a:solidFill>
                  <a:srgbClr val="003366"/>
                </a:solidFill>
                <a:latin typeface="Arial"/>
                <a:cs typeface="Arial"/>
              </a:rPr>
              <a:t> </a:t>
            </a:r>
            <a:r>
              <a:rPr lang="es-EC" sz="1650" noProof="0" dirty="0">
                <a:solidFill>
                  <a:srgbClr val="334154"/>
                </a:solidFill>
                <a:latin typeface="Arial MT"/>
              </a:rPr>
              <a:t>Perspectiva del producto, usuarios.</a:t>
            </a:r>
          </a:p>
          <a:p>
            <a:pPr marL="1181735" marR="1334770" indent="-333375">
              <a:lnSpc>
                <a:spcPct val="102299"/>
              </a:lnSpc>
              <a:spcBef>
                <a:spcPts val="860"/>
              </a:spcBef>
            </a:pPr>
            <a:r>
              <a:rPr lang="es-EC" sz="1650" b="1" noProof="0" dirty="0">
                <a:solidFill>
                  <a:srgbClr val="003366"/>
                </a:solidFill>
                <a:latin typeface="Arial"/>
                <a:cs typeface="Arial"/>
              </a:rPr>
              <a:t>Requisitos</a:t>
            </a:r>
            <a:r>
              <a:rPr lang="es-EC" sz="1650" b="1" spc="-70" noProof="0" dirty="0">
                <a:solidFill>
                  <a:srgbClr val="003366"/>
                </a:solidFill>
                <a:latin typeface="Arial"/>
                <a:cs typeface="Arial"/>
              </a:rPr>
              <a:t> </a:t>
            </a:r>
            <a:r>
              <a:rPr lang="es-EC" sz="1650" b="1" noProof="0" dirty="0">
                <a:solidFill>
                  <a:srgbClr val="003366"/>
                </a:solidFill>
                <a:latin typeface="Arial"/>
                <a:cs typeface="Arial"/>
              </a:rPr>
              <a:t>Específicos:</a:t>
            </a:r>
            <a:r>
              <a:rPr lang="es-EC" sz="1650" b="1" spc="-60" noProof="0" dirty="0">
                <a:solidFill>
                  <a:srgbClr val="003366"/>
                </a:solidFill>
                <a:latin typeface="Arial"/>
                <a:cs typeface="Arial"/>
              </a:rPr>
              <a:t> </a:t>
            </a:r>
            <a:r>
              <a:rPr lang="es-EC" sz="1650" noProof="0" dirty="0">
                <a:solidFill>
                  <a:srgbClr val="334154"/>
                </a:solidFill>
                <a:latin typeface="Arial MT"/>
                <a:cs typeface="Arial MT"/>
              </a:rPr>
              <a:t>(</a:t>
            </a:r>
            <a:r>
              <a:rPr lang="es-EC" sz="1650" noProof="0" dirty="0">
                <a:solidFill>
                  <a:srgbClr val="334154"/>
                </a:solidFill>
                <a:latin typeface="Arial MT"/>
              </a:rPr>
              <a:t>El núcleo) Funcionales</a:t>
            </a:r>
          </a:p>
          <a:p>
            <a:pPr marL="1181735">
              <a:lnSpc>
                <a:spcPct val="100000"/>
              </a:lnSpc>
              <a:spcBef>
                <a:spcPts val="1395"/>
              </a:spcBef>
            </a:pPr>
            <a:r>
              <a:rPr lang="es-EC" sz="1650" noProof="0" dirty="0">
                <a:solidFill>
                  <a:srgbClr val="334154"/>
                </a:solidFill>
                <a:latin typeface="Arial MT"/>
              </a:rPr>
              <a:t>Interfaces Externas</a:t>
            </a:r>
          </a:p>
          <a:p>
            <a:pPr marL="1181735">
              <a:lnSpc>
                <a:spcPct val="100000"/>
              </a:lnSpc>
              <a:spcBef>
                <a:spcPts val="1400"/>
              </a:spcBef>
            </a:pPr>
            <a:r>
              <a:rPr lang="es-EC" sz="1650" noProof="0" dirty="0">
                <a:solidFill>
                  <a:srgbClr val="334154"/>
                </a:solidFill>
                <a:latin typeface="Arial MT"/>
              </a:rPr>
              <a:t>Rendimiento</a:t>
            </a:r>
          </a:p>
          <a:p>
            <a:pPr marL="1181735">
              <a:lnSpc>
                <a:spcPct val="100000"/>
              </a:lnSpc>
              <a:spcBef>
                <a:spcPts val="1395"/>
              </a:spcBef>
            </a:pPr>
            <a:r>
              <a:rPr lang="es-EC" sz="1650" noProof="0" dirty="0">
                <a:solidFill>
                  <a:srgbClr val="334154"/>
                </a:solidFill>
                <a:latin typeface="Arial MT"/>
              </a:rPr>
              <a:t>Base de Datos / Calidad</a:t>
            </a:r>
          </a:p>
          <a:p>
            <a:pPr marL="848360">
              <a:lnSpc>
                <a:spcPct val="100000"/>
              </a:lnSpc>
              <a:spcBef>
                <a:spcPts val="1395"/>
              </a:spcBef>
            </a:pPr>
            <a:r>
              <a:rPr lang="es-EC" sz="1650" b="1" noProof="0" dirty="0">
                <a:solidFill>
                  <a:srgbClr val="003366"/>
                </a:solidFill>
                <a:latin typeface="Arial"/>
                <a:cs typeface="Arial"/>
              </a:rPr>
              <a:t>Apéndices:</a:t>
            </a:r>
            <a:r>
              <a:rPr lang="es-EC" sz="1650" b="1" spc="-30" noProof="0" dirty="0">
                <a:solidFill>
                  <a:srgbClr val="003366"/>
                </a:solidFill>
                <a:latin typeface="Arial"/>
                <a:cs typeface="Arial"/>
              </a:rPr>
              <a:t> </a:t>
            </a:r>
            <a:r>
              <a:rPr lang="es-EC" sz="1650" noProof="0" dirty="0">
                <a:solidFill>
                  <a:srgbClr val="334154"/>
                </a:solidFill>
                <a:latin typeface="Arial MT"/>
              </a:rPr>
              <a:t>Material de soporte.</a:t>
            </a:r>
          </a:p>
        </p:txBody>
      </p:sp>
      <p:pic>
        <p:nvPicPr>
          <p:cNvPr id="9" name="object 9"/>
          <p:cNvPicPr/>
          <p:nvPr/>
        </p:nvPicPr>
        <p:blipFill>
          <a:blip r:embed="rId3" cstate="print"/>
          <a:stretch>
            <a:fillRect/>
          </a:stretch>
        </p:blipFill>
        <p:spPr>
          <a:xfrm>
            <a:off x="1476755" y="4314444"/>
            <a:ext cx="94487" cy="199644"/>
          </a:xfrm>
          <a:prstGeom prst="rect">
            <a:avLst/>
          </a:prstGeom>
        </p:spPr>
      </p:pic>
      <p:pic>
        <p:nvPicPr>
          <p:cNvPr id="10" name="object 10"/>
          <p:cNvPicPr/>
          <p:nvPr/>
        </p:nvPicPr>
        <p:blipFill>
          <a:blip r:embed="rId3" cstate="print"/>
          <a:stretch>
            <a:fillRect/>
          </a:stretch>
        </p:blipFill>
        <p:spPr>
          <a:xfrm>
            <a:off x="1461516" y="4757928"/>
            <a:ext cx="96012" cy="199644"/>
          </a:xfrm>
          <a:prstGeom prst="rect">
            <a:avLst/>
          </a:prstGeom>
        </p:spPr>
      </p:pic>
      <p:pic>
        <p:nvPicPr>
          <p:cNvPr id="11" name="object 11"/>
          <p:cNvPicPr/>
          <p:nvPr/>
        </p:nvPicPr>
        <p:blipFill>
          <a:blip r:embed="rId3" cstate="print"/>
          <a:stretch>
            <a:fillRect/>
          </a:stretch>
        </p:blipFill>
        <p:spPr>
          <a:xfrm>
            <a:off x="1476755" y="5152644"/>
            <a:ext cx="94487" cy="199644"/>
          </a:xfrm>
          <a:prstGeom prst="rect">
            <a:avLst/>
          </a:prstGeom>
        </p:spPr>
      </p:pic>
      <p:pic>
        <p:nvPicPr>
          <p:cNvPr id="12" name="object 12"/>
          <p:cNvPicPr/>
          <p:nvPr/>
        </p:nvPicPr>
        <p:blipFill>
          <a:blip r:embed="rId3" cstate="print"/>
          <a:stretch>
            <a:fillRect/>
          </a:stretch>
        </p:blipFill>
        <p:spPr>
          <a:xfrm>
            <a:off x="1481327" y="5586984"/>
            <a:ext cx="96012" cy="199644"/>
          </a:xfrm>
          <a:prstGeom prst="rect">
            <a:avLst/>
          </a:prstGeom>
        </p:spPr>
      </p:pic>
      <p:pic>
        <p:nvPicPr>
          <p:cNvPr id="13" name="object 13"/>
          <p:cNvPicPr/>
          <p:nvPr/>
        </p:nvPicPr>
        <p:blipFill>
          <a:blip r:embed="rId4" cstate="print"/>
          <a:stretch>
            <a:fillRect/>
          </a:stretch>
        </p:blipFill>
        <p:spPr>
          <a:xfrm>
            <a:off x="6841235" y="1248155"/>
            <a:ext cx="4770120" cy="515264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64711" y="2629027"/>
            <a:ext cx="4864100" cy="1113155"/>
          </a:xfrm>
          <a:prstGeom prst="rect">
            <a:avLst/>
          </a:prstGeom>
        </p:spPr>
        <p:txBody>
          <a:bodyPr vert="horz" wrap="square" lIns="0" tIns="12700" rIns="0" bIns="0" rtlCol="0">
            <a:spAutoFit/>
          </a:bodyPr>
          <a:lstStyle/>
          <a:p>
            <a:pPr algn="ctr">
              <a:lnSpc>
                <a:spcPct val="100000"/>
              </a:lnSpc>
              <a:spcBef>
                <a:spcPts val="100"/>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25:</a:t>
            </a:r>
            <a:endParaRPr lang="es-EC" sz="2100" noProof="0" dirty="0">
              <a:latin typeface="Calibri"/>
              <a:cs typeface="Calibri"/>
            </a:endParaRPr>
          </a:p>
          <a:p>
            <a:pPr algn="ctr">
              <a:lnSpc>
                <a:spcPct val="100000"/>
              </a:lnSpc>
              <a:spcBef>
                <a:spcPts val="280"/>
              </a:spcBef>
            </a:pPr>
            <a:r>
              <a:rPr lang="es-EC" sz="4800" spc="120" noProof="0" dirty="0">
                <a:solidFill>
                  <a:srgbClr val="002854"/>
                </a:solidFill>
                <a:latin typeface="Times New Roman"/>
                <a:cs typeface="Times New Roman"/>
              </a:rPr>
              <a:t>Lenguaje</a:t>
            </a:r>
            <a:r>
              <a:rPr lang="es-EC" sz="4800" spc="-70" noProof="0" dirty="0">
                <a:solidFill>
                  <a:srgbClr val="002854"/>
                </a:solidFill>
                <a:latin typeface="Times New Roman"/>
                <a:cs typeface="Times New Roman"/>
              </a:rPr>
              <a:t> </a:t>
            </a:r>
            <a:r>
              <a:rPr lang="es-EC" sz="4800" spc="80" noProof="0" dirty="0">
                <a:solidFill>
                  <a:srgbClr val="002854"/>
                </a:solidFill>
                <a:latin typeface="Times New Roman"/>
                <a:cs typeface="Times New Roman"/>
              </a:rPr>
              <a:t>Natural</a:t>
            </a:r>
            <a:endParaRPr lang="es-EC" sz="4800" noProof="0" dirty="0">
              <a:latin typeface="Times New Roman"/>
              <a:cs typeface="Times New Roman"/>
            </a:endParaRPr>
          </a:p>
        </p:txBody>
      </p:sp>
      <p:sp>
        <p:nvSpPr>
          <p:cNvPr id="3" name="object 3"/>
          <p:cNvSpPr/>
          <p:nvPr/>
        </p:nvSpPr>
        <p:spPr>
          <a:xfrm>
            <a:off x="5618988" y="3854196"/>
            <a:ext cx="952500" cy="38100"/>
          </a:xfrm>
          <a:custGeom>
            <a:avLst/>
            <a:gdLst/>
            <a:ahLst/>
            <a:cxnLst/>
            <a:rect l="l" t="t" r="r" b="b"/>
            <a:pathLst>
              <a:path w="952500" h="38100">
                <a:moveTo>
                  <a:pt x="952500" y="0"/>
                </a:moveTo>
                <a:lnTo>
                  <a:pt x="0" y="0"/>
                </a:lnTo>
                <a:lnTo>
                  <a:pt x="0" y="38099"/>
                </a:lnTo>
                <a:lnTo>
                  <a:pt x="952500" y="38099"/>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prstGeom prst="rect">
            <a:avLst/>
          </a:prstGeom>
        </p:spPr>
        <p:txBody>
          <a:bodyPr vert="horz" wrap="square" lIns="0" tIns="279400" rIns="0" bIns="0" rtlCol="0">
            <a:spAutoFit/>
          </a:bodyPr>
          <a:lstStyle/>
          <a:p>
            <a:pPr marL="203200">
              <a:lnSpc>
                <a:spcPct val="100000"/>
              </a:lnSpc>
              <a:spcBef>
                <a:spcPts val="100"/>
              </a:spcBef>
            </a:pPr>
            <a:r>
              <a:rPr lang="es-EC" noProof="0" dirty="0"/>
              <a:t>25.</a:t>
            </a:r>
            <a:r>
              <a:rPr lang="es-EC" spc="-55" noProof="0" dirty="0"/>
              <a:t> </a:t>
            </a:r>
            <a:r>
              <a:rPr lang="es-EC" noProof="0" dirty="0"/>
              <a:t>Lenguaje</a:t>
            </a:r>
            <a:r>
              <a:rPr lang="es-EC" spc="-45" noProof="0" dirty="0"/>
              <a:t> </a:t>
            </a:r>
            <a:r>
              <a:rPr lang="es-EC" noProof="0" dirty="0"/>
              <a:t>Natural:</a:t>
            </a:r>
            <a:r>
              <a:rPr lang="es-EC" spc="-55" noProof="0" dirty="0"/>
              <a:t> </a:t>
            </a:r>
            <a:r>
              <a:rPr lang="es-EC" spc="-10" noProof="0" dirty="0"/>
              <a:t>Balance</a:t>
            </a:r>
          </a:p>
        </p:txBody>
      </p:sp>
      <p:sp>
        <p:nvSpPr>
          <p:cNvPr id="13" name="object 13"/>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23" name="Imagen 22">
            <a:extLst>
              <a:ext uri="{FF2B5EF4-FFF2-40B4-BE49-F238E27FC236}">
                <a16:creationId xmlns:a16="http://schemas.microsoft.com/office/drawing/2014/main" id="{78DB8EDC-0B36-4C5A-8585-3DF40E6DC2AD}"/>
              </a:ext>
            </a:extLst>
          </p:cNvPr>
          <p:cNvPicPr>
            <a:picLocks noChangeAspect="1"/>
          </p:cNvPicPr>
          <p:nvPr/>
        </p:nvPicPr>
        <p:blipFill>
          <a:blip r:embed="rId3"/>
          <a:stretch>
            <a:fillRect/>
          </a:stretch>
        </p:blipFill>
        <p:spPr>
          <a:xfrm>
            <a:off x="837585" y="1618615"/>
            <a:ext cx="10516829" cy="4714087"/>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58800" y="1804161"/>
            <a:ext cx="5522595" cy="4298315"/>
          </a:xfrm>
          <a:prstGeom prst="rect">
            <a:avLst/>
          </a:prstGeom>
        </p:spPr>
        <p:txBody>
          <a:bodyPr vert="horz" wrap="square" lIns="0" tIns="12700" rIns="0" bIns="0" rtlCol="0">
            <a:spAutoFit/>
          </a:bodyPr>
          <a:lstStyle/>
          <a:p>
            <a:pPr marL="12700">
              <a:lnSpc>
                <a:spcPct val="100000"/>
              </a:lnSpc>
              <a:spcBef>
                <a:spcPts val="100"/>
              </a:spcBef>
            </a:pPr>
            <a:r>
              <a:rPr lang="es-EC" b="1" spc="-10" noProof="0" dirty="0">
                <a:solidFill>
                  <a:srgbClr val="005087"/>
                </a:solidFill>
                <a:latin typeface="Arial"/>
                <a:cs typeface="Arial"/>
              </a:rPr>
              <a:t>25.3 Tipos de Ambigüedad</a:t>
            </a:r>
          </a:p>
          <a:p>
            <a:pPr marL="311150">
              <a:lnSpc>
                <a:spcPct val="100000"/>
              </a:lnSpc>
              <a:spcBef>
                <a:spcPts val="1650"/>
              </a:spcBef>
            </a:pPr>
            <a:r>
              <a:rPr lang="es-EC" sz="1650" b="1" noProof="0" dirty="0">
                <a:solidFill>
                  <a:srgbClr val="003366"/>
                </a:solidFill>
                <a:latin typeface="Arial"/>
                <a:cs typeface="Arial"/>
              </a:rPr>
              <a:t>Léxica:</a:t>
            </a:r>
            <a:r>
              <a:rPr lang="es-EC" sz="1650" b="1" spc="-75" noProof="0" dirty="0">
                <a:solidFill>
                  <a:srgbClr val="003366"/>
                </a:solidFill>
                <a:latin typeface="Arial"/>
                <a:cs typeface="Arial"/>
              </a:rPr>
              <a:t> </a:t>
            </a:r>
            <a:r>
              <a:rPr lang="es-EC" sz="1650" noProof="0" dirty="0">
                <a:solidFill>
                  <a:srgbClr val="334154"/>
                </a:solidFill>
                <a:latin typeface="Arial MT"/>
                <a:ea typeface="+mn-ea"/>
                <a:cs typeface="Arial"/>
              </a:rPr>
              <a:t>Palabras con múltiples significados (Polisemia).</a:t>
            </a:r>
          </a:p>
          <a:p>
            <a:pPr marL="311150">
              <a:lnSpc>
                <a:spcPct val="100000"/>
              </a:lnSpc>
              <a:spcBef>
                <a:spcPts val="495"/>
              </a:spcBef>
            </a:pPr>
            <a:r>
              <a:rPr lang="es-EC" sz="1650" noProof="0" dirty="0" err="1">
                <a:solidFill>
                  <a:srgbClr val="334154"/>
                </a:solidFill>
                <a:latin typeface="Arial MT"/>
                <a:ea typeface="+mn-ea"/>
                <a:cs typeface="Arial"/>
              </a:rPr>
              <a:t>Ej</a:t>
            </a:r>
            <a:r>
              <a:rPr lang="es-EC" sz="1650" noProof="0" dirty="0">
                <a:solidFill>
                  <a:srgbClr val="334154"/>
                </a:solidFill>
                <a:latin typeface="Arial MT"/>
                <a:ea typeface="+mn-ea"/>
                <a:cs typeface="Arial"/>
              </a:rPr>
              <a:t>: "Banco" (¿Asiento o Dinero?).</a:t>
            </a:r>
          </a:p>
          <a:p>
            <a:pPr marL="346075" marR="1103630">
              <a:lnSpc>
                <a:spcPct val="149700"/>
              </a:lnSpc>
              <a:spcBef>
                <a:spcPts val="560"/>
              </a:spcBef>
            </a:pPr>
            <a:r>
              <a:rPr lang="es-EC" sz="1650" b="1" noProof="0" dirty="0">
                <a:solidFill>
                  <a:srgbClr val="003366"/>
                </a:solidFill>
                <a:latin typeface="Arial"/>
                <a:cs typeface="Arial"/>
              </a:rPr>
              <a:t>Sintáctica:</a:t>
            </a:r>
            <a:r>
              <a:rPr lang="es-EC" sz="1650" b="1" spc="-75" noProof="0" dirty="0">
                <a:solidFill>
                  <a:srgbClr val="003366"/>
                </a:solidFill>
                <a:latin typeface="Arial"/>
                <a:cs typeface="Arial"/>
              </a:rPr>
              <a:t> </a:t>
            </a:r>
            <a:r>
              <a:rPr lang="es-EC" sz="1650" noProof="0" dirty="0">
                <a:solidFill>
                  <a:srgbClr val="334154"/>
                </a:solidFill>
                <a:latin typeface="Arial MT"/>
                <a:ea typeface="+mn-ea"/>
                <a:cs typeface="Arial"/>
              </a:rPr>
              <a:t>Estructura gramatical confusa o conectores lógicos mal usados.</a:t>
            </a:r>
          </a:p>
          <a:p>
            <a:pPr marL="320675">
              <a:lnSpc>
                <a:spcPct val="100000"/>
              </a:lnSpc>
              <a:spcBef>
                <a:spcPts val="745"/>
              </a:spcBef>
            </a:pPr>
            <a:r>
              <a:rPr lang="es-EC" sz="1650" b="1" noProof="0" dirty="0">
                <a:solidFill>
                  <a:srgbClr val="003366"/>
                </a:solidFill>
                <a:latin typeface="Arial"/>
                <a:cs typeface="Arial"/>
              </a:rPr>
              <a:t>Referencial:</a:t>
            </a:r>
            <a:r>
              <a:rPr lang="es-EC" sz="1650" b="1" spc="-85" noProof="0" dirty="0">
                <a:solidFill>
                  <a:srgbClr val="003366"/>
                </a:solidFill>
                <a:latin typeface="Arial"/>
                <a:cs typeface="Arial"/>
              </a:rPr>
              <a:t> </a:t>
            </a:r>
            <a:r>
              <a:rPr lang="es-EC" sz="1650" noProof="0" dirty="0">
                <a:solidFill>
                  <a:srgbClr val="334154"/>
                </a:solidFill>
                <a:latin typeface="Arial MT"/>
                <a:ea typeface="+mn-ea"/>
                <a:cs typeface="Arial"/>
              </a:rPr>
              <a:t>Pronombres vagos.</a:t>
            </a:r>
          </a:p>
          <a:p>
            <a:pPr marL="320675">
              <a:lnSpc>
                <a:spcPct val="100000"/>
              </a:lnSpc>
              <a:spcBef>
                <a:spcPts val="490"/>
              </a:spcBef>
            </a:pPr>
            <a:r>
              <a:rPr lang="es-EC" sz="1650" noProof="0" dirty="0" err="1">
                <a:solidFill>
                  <a:srgbClr val="334154"/>
                </a:solidFill>
                <a:latin typeface="Arial MT"/>
                <a:ea typeface="+mn-ea"/>
                <a:cs typeface="Arial"/>
              </a:rPr>
              <a:t>Ej</a:t>
            </a:r>
            <a:r>
              <a:rPr lang="es-EC" sz="1650" noProof="0" dirty="0">
                <a:solidFill>
                  <a:srgbClr val="334154"/>
                </a:solidFill>
                <a:latin typeface="Arial MT"/>
                <a:ea typeface="+mn-ea"/>
                <a:cs typeface="Arial"/>
              </a:rPr>
              <a:t>: "El módulo A llamó al B y este falló"..</a:t>
            </a:r>
          </a:p>
          <a:p>
            <a:pPr marL="22225">
              <a:lnSpc>
                <a:spcPct val="100000"/>
              </a:lnSpc>
              <a:spcBef>
                <a:spcPts val="1410"/>
              </a:spcBef>
            </a:pPr>
            <a:r>
              <a:rPr lang="es-EC" b="1" spc="-10" noProof="0" dirty="0">
                <a:solidFill>
                  <a:srgbClr val="005087"/>
                </a:solidFill>
                <a:latin typeface="Arial"/>
                <a:cs typeface="Arial"/>
              </a:rPr>
              <a:t>25.4 Mitigación</a:t>
            </a:r>
          </a:p>
          <a:p>
            <a:pPr marL="346075">
              <a:lnSpc>
                <a:spcPct val="100000"/>
              </a:lnSpc>
              <a:spcBef>
                <a:spcPts val="1085"/>
              </a:spcBef>
            </a:pPr>
            <a:r>
              <a:rPr lang="es-EC" sz="1650" b="1" noProof="0" dirty="0">
                <a:solidFill>
                  <a:srgbClr val="003366"/>
                </a:solidFill>
                <a:latin typeface="Arial"/>
                <a:cs typeface="Arial"/>
              </a:rPr>
              <a:t>Glosarios:</a:t>
            </a:r>
            <a:r>
              <a:rPr lang="es-EC" sz="1650" b="1" spc="-45" noProof="0" dirty="0">
                <a:solidFill>
                  <a:srgbClr val="003366"/>
                </a:solidFill>
                <a:latin typeface="Arial"/>
                <a:cs typeface="Arial"/>
              </a:rPr>
              <a:t> </a:t>
            </a:r>
            <a:r>
              <a:rPr lang="es-EC" sz="1650" noProof="0" dirty="0">
                <a:solidFill>
                  <a:srgbClr val="334154"/>
                </a:solidFill>
                <a:latin typeface="Arial MT"/>
                <a:ea typeface="+mn-ea"/>
                <a:cs typeface="Arial"/>
              </a:rPr>
              <a:t>Definir términos técnicos.</a:t>
            </a:r>
          </a:p>
          <a:p>
            <a:pPr marL="346075">
              <a:lnSpc>
                <a:spcPct val="100000"/>
              </a:lnSpc>
              <a:spcBef>
                <a:spcPts val="1395"/>
              </a:spcBef>
            </a:pPr>
            <a:r>
              <a:rPr lang="es-EC" sz="1650" b="1" noProof="0" dirty="0">
                <a:solidFill>
                  <a:srgbClr val="003366"/>
                </a:solidFill>
                <a:latin typeface="Arial"/>
                <a:cs typeface="Arial"/>
              </a:rPr>
              <a:t>Plantillas</a:t>
            </a:r>
            <a:r>
              <a:rPr lang="es-EC" sz="1650" b="1" spc="-55" noProof="0" dirty="0">
                <a:solidFill>
                  <a:srgbClr val="003366"/>
                </a:solidFill>
                <a:latin typeface="Arial"/>
                <a:cs typeface="Arial"/>
              </a:rPr>
              <a:t> </a:t>
            </a:r>
            <a:r>
              <a:rPr lang="es-EC" sz="1650" b="1" noProof="0" dirty="0">
                <a:solidFill>
                  <a:srgbClr val="003366"/>
                </a:solidFill>
                <a:latin typeface="Arial"/>
                <a:cs typeface="Arial"/>
              </a:rPr>
              <a:t>(</a:t>
            </a:r>
            <a:r>
              <a:rPr lang="es-EC" sz="1650" b="1" noProof="0" dirty="0" err="1">
                <a:solidFill>
                  <a:srgbClr val="003366"/>
                </a:solidFill>
                <a:latin typeface="Arial"/>
                <a:cs typeface="Arial"/>
              </a:rPr>
              <a:t>Sentence</a:t>
            </a:r>
            <a:r>
              <a:rPr lang="es-EC" sz="1650" b="1" spc="-55" noProof="0" dirty="0">
                <a:solidFill>
                  <a:srgbClr val="003366"/>
                </a:solidFill>
                <a:latin typeface="Arial"/>
                <a:cs typeface="Arial"/>
              </a:rPr>
              <a:t> </a:t>
            </a:r>
            <a:r>
              <a:rPr lang="es-EC" sz="1650" b="1" noProof="0" dirty="0" err="1">
                <a:solidFill>
                  <a:srgbClr val="003366"/>
                </a:solidFill>
                <a:latin typeface="Arial"/>
                <a:cs typeface="Arial"/>
              </a:rPr>
              <a:t>Templates</a:t>
            </a:r>
            <a:r>
              <a:rPr lang="es-EC" sz="1650" b="1" noProof="0" dirty="0">
                <a:solidFill>
                  <a:srgbClr val="003366"/>
                </a:solidFill>
                <a:latin typeface="Arial"/>
                <a:cs typeface="Arial"/>
              </a:rPr>
              <a:t>):</a:t>
            </a:r>
            <a:r>
              <a:rPr lang="es-EC" sz="1650" b="1" spc="-85" noProof="0" dirty="0">
                <a:solidFill>
                  <a:srgbClr val="003366"/>
                </a:solidFill>
                <a:latin typeface="Arial"/>
                <a:cs typeface="Arial"/>
              </a:rPr>
              <a:t> </a:t>
            </a:r>
            <a:r>
              <a:rPr lang="es-EC" sz="1650" noProof="0" dirty="0">
                <a:solidFill>
                  <a:srgbClr val="334154"/>
                </a:solidFill>
                <a:latin typeface="Arial MT"/>
                <a:ea typeface="+mn-ea"/>
                <a:cs typeface="Arial"/>
              </a:rPr>
              <a:t>Estructuras</a:t>
            </a:r>
          </a:p>
          <a:p>
            <a:pPr marL="346075">
              <a:lnSpc>
                <a:spcPct val="100000"/>
              </a:lnSpc>
              <a:spcBef>
                <a:spcPts val="985"/>
              </a:spcBef>
            </a:pPr>
            <a:r>
              <a:rPr lang="es-EC" sz="1650" noProof="0" dirty="0">
                <a:solidFill>
                  <a:srgbClr val="334154"/>
                </a:solidFill>
                <a:latin typeface="Arial MT"/>
                <a:ea typeface="+mn-ea"/>
                <a:cs typeface="Arial"/>
              </a:rPr>
              <a:t>rígidas (ej. EARS).</a:t>
            </a:r>
          </a:p>
        </p:txBody>
      </p:sp>
      <p:sp>
        <p:nvSpPr>
          <p:cNvPr id="3" name="object 3"/>
          <p:cNvSpPr txBox="1">
            <a:spLocks noGrp="1"/>
          </p:cNvSpPr>
          <p:nvPr>
            <p:ph type="title"/>
          </p:nvPr>
        </p:nvSpPr>
        <p:spPr>
          <a:prstGeom prst="rect">
            <a:avLst/>
          </a:prstGeom>
        </p:spPr>
        <p:txBody>
          <a:bodyPr vert="horz" wrap="square" lIns="0" tIns="279400" rIns="0" bIns="0" rtlCol="0">
            <a:spAutoFit/>
          </a:bodyPr>
          <a:lstStyle/>
          <a:p>
            <a:pPr marL="203200">
              <a:lnSpc>
                <a:spcPct val="100000"/>
              </a:lnSpc>
              <a:spcBef>
                <a:spcPts val="100"/>
              </a:spcBef>
            </a:pPr>
            <a:r>
              <a:rPr lang="es-EC" noProof="0" dirty="0"/>
              <a:t>25.</a:t>
            </a:r>
            <a:r>
              <a:rPr lang="es-EC" spc="-55" noProof="0" dirty="0"/>
              <a:t> </a:t>
            </a:r>
            <a:r>
              <a:rPr lang="es-EC" noProof="0" dirty="0"/>
              <a:t>Lenguaje</a:t>
            </a:r>
            <a:r>
              <a:rPr lang="es-EC" spc="-50" noProof="0" dirty="0"/>
              <a:t> </a:t>
            </a:r>
            <a:r>
              <a:rPr lang="es-EC" noProof="0" dirty="0"/>
              <a:t>Natural:</a:t>
            </a:r>
            <a:r>
              <a:rPr lang="es-EC" spc="-55" noProof="0" dirty="0"/>
              <a:t> </a:t>
            </a:r>
            <a:r>
              <a:rPr lang="es-EC" spc="-10" noProof="0" dirty="0"/>
              <a:t>Ambigüedad</a:t>
            </a:r>
          </a:p>
        </p:txBody>
      </p:sp>
      <p:sp>
        <p:nvSpPr>
          <p:cNvPr id="4" name="object 4"/>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5" name="object 5"/>
          <p:cNvPicPr/>
          <p:nvPr/>
        </p:nvPicPr>
        <p:blipFill>
          <a:blip r:embed="rId3" cstate="print"/>
          <a:stretch>
            <a:fillRect/>
          </a:stretch>
        </p:blipFill>
        <p:spPr>
          <a:xfrm>
            <a:off x="667512" y="2357627"/>
            <a:ext cx="94487" cy="199644"/>
          </a:xfrm>
          <a:prstGeom prst="rect">
            <a:avLst/>
          </a:prstGeom>
        </p:spPr>
      </p:pic>
      <p:pic>
        <p:nvPicPr>
          <p:cNvPr id="6" name="object 6"/>
          <p:cNvPicPr/>
          <p:nvPr/>
        </p:nvPicPr>
        <p:blipFill>
          <a:blip r:embed="rId3" cstate="print"/>
          <a:stretch>
            <a:fillRect/>
          </a:stretch>
        </p:blipFill>
        <p:spPr>
          <a:xfrm>
            <a:off x="667512" y="3072383"/>
            <a:ext cx="94487" cy="199644"/>
          </a:xfrm>
          <a:prstGeom prst="rect">
            <a:avLst/>
          </a:prstGeom>
        </p:spPr>
      </p:pic>
      <p:pic>
        <p:nvPicPr>
          <p:cNvPr id="7" name="object 7"/>
          <p:cNvPicPr/>
          <p:nvPr/>
        </p:nvPicPr>
        <p:blipFill>
          <a:blip r:embed="rId3" cstate="print"/>
          <a:stretch>
            <a:fillRect/>
          </a:stretch>
        </p:blipFill>
        <p:spPr>
          <a:xfrm>
            <a:off x="635508" y="3826764"/>
            <a:ext cx="96012" cy="199644"/>
          </a:xfrm>
          <a:prstGeom prst="rect">
            <a:avLst/>
          </a:prstGeom>
        </p:spPr>
      </p:pic>
      <p:pic>
        <p:nvPicPr>
          <p:cNvPr id="8" name="object 8"/>
          <p:cNvPicPr/>
          <p:nvPr/>
        </p:nvPicPr>
        <p:blipFill>
          <a:blip r:embed="rId3" cstate="print"/>
          <a:stretch>
            <a:fillRect/>
          </a:stretch>
        </p:blipFill>
        <p:spPr>
          <a:xfrm>
            <a:off x="667512" y="4995671"/>
            <a:ext cx="94487" cy="199644"/>
          </a:xfrm>
          <a:prstGeom prst="rect">
            <a:avLst/>
          </a:prstGeom>
        </p:spPr>
      </p:pic>
      <p:pic>
        <p:nvPicPr>
          <p:cNvPr id="9" name="object 9"/>
          <p:cNvPicPr/>
          <p:nvPr/>
        </p:nvPicPr>
        <p:blipFill>
          <a:blip r:embed="rId3" cstate="print"/>
          <a:stretch>
            <a:fillRect/>
          </a:stretch>
        </p:blipFill>
        <p:spPr>
          <a:xfrm>
            <a:off x="667512" y="5423915"/>
            <a:ext cx="94487" cy="201168"/>
          </a:xfrm>
          <a:prstGeom prst="rect">
            <a:avLst/>
          </a:prstGeom>
        </p:spPr>
      </p:pic>
      <p:pic>
        <p:nvPicPr>
          <p:cNvPr id="10" name="object 10"/>
          <p:cNvPicPr/>
          <p:nvPr/>
        </p:nvPicPr>
        <p:blipFill>
          <a:blip r:embed="rId4" cstate="print"/>
          <a:stretch>
            <a:fillRect/>
          </a:stretch>
        </p:blipFill>
        <p:spPr>
          <a:xfrm>
            <a:off x="5301996" y="2941319"/>
            <a:ext cx="6835902" cy="34480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5645719" y="2674938"/>
            <a:ext cx="900558" cy="345439"/>
          </a:xfrm>
          <a:prstGeom prst="rect">
            <a:avLst/>
          </a:prstGeom>
        </p:spPr>
        <p:txBody>
          <a:bodyPr vert="horz" wrap="square" lIns="0" tIns="12700" rIns="0" bIns="0" rtlCol="0">
            <a:spAutoFit/>
          </a:bodyPr>
          <a:lstStyle/>
          <a:p>
            <a:pPr marL="13335">
              <a:lnSpc>
                <a:spcPct val="100000"/>
              </a:lnSpc>
              <a:spcBef>
                <a:spcPts val="100"/>
              </a:spcBef>
            </a:pPr>
            <a:r>
              <a:rPr lang="es-EC" sz="2100" b="0" noProof="0" dirty="0">
                <a:solidFill>
                  <a:srgbClr val="C5A257"/>
                </a:solidFill>
                <a:latin typeface="Calibri"/>
                <a:cs typeface="Calibri"/>
              </a:rPr>
              <a:t>TEMA 1 </a:t>
            </a:r>
            <a:endParaRPr lang="es-EC" sz="2100" noProof="0" dirty="0">
              <a:latin typeface="Calibri"/>
              <a:cs typeface="Calibri"/>
            </a:endParaRPr>
          </a:p>
        </p:txBody>
      </p:sp>
      <p:sp>
        <p:nvSpPr>
          <p:cNvPr id="3" name="object 3"/>
          <p:cNvSpPr txBox="1"/>
          <p:nvPr/>
        </p:nvSpPr>
        <p:spPr>
          <a:xfrm>
            <a:off x="3927156" y="3124200"/>
            <a:ext cx="4337685" cy="756920"/>
          </a:xfrm>
          <a:prstGeom prst="rect">
            <a:avLst/>
          </a:prstGeom>
        </p:spPr>
        <p:txBody>
          <a:bodyPr vert="horz" wrap="square" lIns="0" tIns="12700" rIns="0" bIns="0" rtlCol="0">
            <a:spAutoFit/>
          </a:bodyPr>
          <a:lstStyle/>
          <a:p>
            <a:pPr marL="12700">
              <a:lnSpc>
                <a:spcPct val="100000"/>
              </a:lnSpc>
              <a:spcBef>
                <a:spcPts val="100"/>
              </a:spcBef>
            </a:pPr>
            <a:r>
              <a:rPr lang="es-EC" sz="4800" b="1" spc="145" noProof="0" dirty="0">
                <a:solidFill>
                  <a:srgbClr val="002854"/>
                </a:solidFill>
                <a:latin typeface="Times New Roman"/>
                <a:cs typeface="Times New Roman"/>
              </a:rPr>
              <a:t>Elicitación</a:t>
            </a:r>
            <a:r>
              <a:rPr lang="es-EC" sz="4800" b="1" spc="-60" noProof="0" dirty="0">
                <a:solidFill>
                  <a:srgbClr val="002854"/>
                </a:solidFill>
                <a:latin typeface="Times New Roman"/>
                <a:cs typeface="Times New Roman"/>
              </a:rPr>
              <a:t> </a:t>
            </a:r>
            <a:r>
              <a:rPr lang="es-EC" sz="4800" b="1" spc="-10" noProof="0" dirty="0" err="1">
                <a:solidFill>
                  <a:srgbClr val="002854"/>
                </a:solidFill>
                <a:latin typeface="Times New Roman"/>
                <a:cs typeface="Times New Roman"/>
              </a:rPr>
              <a:t>III.a</a:t>
            </a:r>
            <a:endParaRPr lang="es-EC" sz="4800" noProof="0" dirty="0">
              <a:latin typeface="Times New Roman"/>
              <a:cs typeface="Times New Roman"/>
            </a:endParaRPr>
          </a:p>
        </p:txBody>
      </p:sp>
      <p:sp>
        <p:nvSpPr>
          <p:cNvPr id="4" name="object 3">
            <a:extLst>
              <a:ext uri="{FF2B5EF4-FFF2-40B4-BE49-F238E27FC236}">
                <a16:creationId xmlns:a16="http://schemas.microsoft.com/office/drawing/2014/main" id="{09B94135-37CF-49CC-8983-59FCD31DDB0E}"/>
              </a:ext>
            </a:extLst>
          </p:cNvPr>
          <p:cNvSpPr/>
          <p:nvPr/>
        </p:nvSpPr>
        <p:spPr>
          <a:xfrm>
            <a:off x="5619748" y="4088766"/>
            <a:ext cx="952500" cy="38100"/>
          </a:xfrm>
          <a:custGeom>
            <a:avLst/>
            <a:gdLst/>
            <a:ahLst/>
            <a:cxnLst/>
            <a:rect l="l" t="t" r="r" b="b"/>
            <a:pathLst>
              <a:path w="952500" h="38100">
                <a:moveTo>
                  <a:pt x="952500" y="0"/>
                </a:moveTo>
                <a:lnTo>
                  <a:pt x="0" y="0"/>
                </a:lnTo>
                <a:lnTo>
                  <a:pt x="0" y="38100"/>
                </a:lnTo>
                <a:lnTo>
                  <a:pt x="952500" y="38100"/>
                </a:lnTo>
                <a:lnTo>
                  <a:pt x="952500" y="0"/>
                </a:lnTo>
                <a:close/>
              </a:path>
            </a:pathLst>
          </a:custGeom>
          <a:solidFill>
            <a:srgbClr val="C5A257"/>
          </a:solidFill>
        </p:spPr>
        <p:txBody>
          <a:bodyPr wrap="square" lIns="0" tIns="0" rIns="0" bIns="0" rtlCol="0"/>
          <a:lstStyle/>
          <a:p>
            <a:endParaRPr lang="es-EC" noProof="0" dirty="0"/>
          </a:p>
        </p:txBody>
      </p:sp>
      <p:sp>
        <p:nvSpPr>
          <p:cNvPr id="5" name="object 2">
            <a:extLst>
              <a:ext uri="{FF2B5EF4-FFF2-40B4-BE49-F238E27FC236}">
                <a16:creationId xmlns:a16="http://schemas.microsoft.com/office/drawing/2014/main" id="{52385D50-E3F6-43AE-9255-7D6FCA970524}"/>
              </a:ext>
            </a:extLst>
          </p:cNvPr>
          <p:cNvSpPr txBox="1">
            <a:spLocks/>
          </p:cNvSpPr>
          <p:nvPr/>
        </p:nvSpPr>
        <p:spPr>
          <a:xfrm>
            <a:off x="4585842" y="2083753"/>
            <a:ext cx="3020314" cy="345439"/>
          </a:xfrm>
          <a:prstGeom prst="rect">
            <a:avLst/>
          </a:prstGeom>
        </p:spPr>
        <p:txBody>
          <a:bodyPr vert="horz" wrap="square" lIns="0" tIns="12700" rIns="0" bIns="0" rtlCol="0">
            <a:spAutoFit/>
          </a:bodyPr>
          <a:lstStyle>
            <a:lvl1pPr>
              <a:defRPr sz="3300" b="1" i="0">
                <a:solidFill>
                  <a:srgbClr val="005087"/>
                </a:solidFill>
                <a:latin typeface="Arial"/>
                <a:ea typeface="+mj-ea"/>
                <a:cs typeface="Arial"/>
              </a:defRPr>
            </a:lvl1pPr>
          </a:lstStyle>
          <a:p>
            <a:pPr marL="13335">
              <a:spcBef>
                <a:spcPts val="100"/>
              </a:spcBef>
            </a:pPr>
            <a:r>
              <a:rPr lang="es-EC" sz="2100" b="0" noProof="0" dirty="0">
                <a:solidFill>
                  <a:srgbClr val="C5A257"/>
                </a:solidFill>
                <a:latin typeface="Calibri"/>
                <a:cs typeface="Calibri"/>
              </a:rPr>
              <a:t>INGENIERÍA</a:t>
            </a:r>
            <a:r>
              <a:rPr lang="es-EC" sz="2100" b="0" spc="-30" noProof="0" dirty="0">
                <a:solidFill>
                  <a:srgbClr val="C5A257"/>
                </a:solidFill>
                <a:latin typeface="Calibri"/>
                <a:cs typeface="Calibri"/>
              </a:rPr>
              <a:t> </a:t>
            </a:r>
            <a:r>
              <a:rPr lang="es-EC" sz="2100" b="0" noProof="0" dirty="0">
                <a:solidFill>
                  <a:srgbClr val="C5A257"/>
                </a:solidFill>
                <a:latin typeface="Calibri"/>
                <a:cs typeface="Calibri"/>
              </a:rPr>
              <a:t>DE</a:t>
            </a:r>
            <a:r>
              <a:rPr lang="es-EC" sz="2100" b="0" spc="-25" noProof="0" dirty="0">
                <a:solidFill>
                  <a:srgbClr val="C5A257"/>
                </a:solidFill>
                <a:latin typeface="Calibri"/>
                <a:cs typeface="Calibri"/>
              </a:rPr>
              <a:t> </a:t>
            </a:r>
            <a:r>
              <a:rPr lang="es-EC" sz="2100" b="0" spc="-10" noProof="0" dirty="0">
                <a:solidFill>
                  <a:srgbClr val="C5A257"/>
                </a:solidFill>
                <a:latin typeface="Calibri"/>
                <a:cs typeface="Calibri"/>
              </a:rPr>
              <a:t>REQUISITOS</a:t>
            </a:r>
            <a:endParaRPr lang="es-EC" sz="2100" noProof="0"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4585081" y="2144524"/>
            <a:ext cx="3020314" cy="345439"/>
          </a:xfrm>
          <a:prstGeom prst="rect">
            <a:avLst/>
          </a:prstGeom>
        </p:spPr>
        <p:txBody>
          <a:bodyPr vert="horz" wrap="square" lIns="0" tIns="12700" rIns="0" bIns="0" rtlCol="0">
            <a:spAutoFit/>
          </a:bodyPr>
          <a:lstStyle/>
          <a:p>
            <a:pPr marL="13335">
              <a:lnSpc>
                <a:spcPct val="100000"/>
              </a:lnSpc>
              <a:spcBef>
                <a:spcPts val="100"/>
              </a:spcBef>
            </a:pPr>
            <a:r>
              <a:rPr lang="es-EC" sz="2100" b="0" noProof="0" dirty="0">
                <a:solidFill>
                  <a:srgbClr val="C5A257"/>
                </a:solidFill>
                <a:latin typeface="Calibri"/>
                <a:cs typeface="Calibri"/>
              </a:rPr>
              <a:t>INGENIERÍA</a:t>
            </a:r>
            <a:r>
              <a:rPr lang="es-EC" sz="2100" b="0" spc="-30" noProof="0" dirty="0">
                <a:solidFill>
                  <a:srgbClr val="C5A257"/>
                </a:solidFill>
                <a:latin typeface="Calibri"/>
                <a:cs typeface="Calibri"/>
              </a:rPr>
              <a:t> </a:t>
            </a:r>
            <a:r>
              <a:rPr lang="es-EC" sz="2100" b="0" noProof="0" dirty="0">
                <a:solidFill>
                  <a:srgbClr val="C5A257"/>
                </a:solidFill>
                <a:latin typeface="Calibri"/>
                <a:cs typeface="Calibri"/>
              </a:rPr>
              <a:t>DE</a:t>
            </a:r>
            <a:r>
              <a:rPr lang="es-EC" sz="2100" b="0" spc="-25" noProof="0" dirty="0">
                <a:solidFill>
                  <a:srgbClr val="C5A257"/>
                </a:solidFill>
                <a:latin typeface="Calibri"/>
                <a:cs typeface="Calibri"/>
              </a:rPr>
              <a:t> </a:t>
            </a:r>
            <a:r>
              <a:rPr lang="es-EC" sz="2100" b="0" spc="-10" noProof="0" dirty="0">
                <a:solidFill>
                  <a:srgbClr val="C5A257"/>
                </a:solidFill>
                <a:latin typeface="Calibri"/>
                <a:cs typeface="Calibri"/>
              </a:rPr>
              <a:t>REQUISITOS</a:t>
            </a:r>
            <a:endParaRPr lang="es-EC" sz="2100" noProof="0" dirty="0">
              <a:latin typeface="Calibri"/>
              <a:cs typeface="Calibri"/>
            </a:endParaRPr>
          </a:p>
        </p:txBody>
      </p:sp>
      <p:sp>
        <p:nvSpPr>
          <p:cNvPr id="3" name="object 3"/>
          <p:cNvSpPr txBox="1"/>
          <p:nvPr/>
        </p:nvSpPr>
        <p:spPr>
          <a:xfrm>
            <a:off x="1483232" y="3219829"/>
            <a:ext cx="9224011" cy="751488"/>
          </a:xfrm>
          <a:prstGeom prst="rect">
            <a:avLst/>
          </a:prstGeom>
        </p:spPr>
        <p:txBody>
          <a:bodyPr vert="horz" wrap="square" lIns="0" tIns="12700" rIns="0" bIns="0" rtlCol="0">
            <a:spAutoFit/>
          </a:bodyPr>
          <a:lstStyle/>
          <a:p>
            <a:pPr marL="12700">
              <a:lnSpc>
                <a:spcPct val="100000"/>
              </a:lnSpc>
              <a:spcBef>
                <a:spcPts val="100"/>
              </a:spcBef>
            </a:pPr>
            <a:r>
              <a:rPr lang="es-EC" sz="4800" b="1" spc="220" noProof="0" dirty="0">
                <a:solidFill>
                  <a:srgbClr val="002854"/>
                </a:solidFill>
                <a:latin typeface="Times New Roman"/>
                <a:cs typeface="Times New Roman"/>
              </a:rPr>
              <a:t>Documentación II</a:t>
            </a:r>
            <a:r>
              <a:rPr lang="es-EC" sz="4800" b="1" spc="-60" noProof="0" dirty="0">
                <a:solidFill>
                  <a:srgbClr val="002854"/>
                </a:solidFill>
                <a:latin typeface="Times New Roman"/>
                <a:cs typeface="Times New Roman"/>
              </a:rPr>
              <a:t> </a:t>
            </a:r>
            <a:r>
              <a:rPr lang="es-EC" sz="4800" b="1" spc="70" noProof="0" dirty="0">
                <a:solidFill>
                  <a:srgbClr val="002854"/>
                </a:solidFill>
                <a:latin typeface="Times New Roman"/>
                <a:cs typeface="Times New Roman"/>
              </a:rPr>
              <a:t>y</a:t>
            </a:r>
            <a:r>
              <a:rPr lang="es-EC" sz="4800" b="1" spc="-90" noProof="0" dirty="0">
                <a:solidFill>
                  <a:srgbClr val="002854"/>
                </a:solidFill>
                <a:latin typeface="Times New Roman"/>
                <a:cs typeface="Times New Roman"/>
              </a:rPr>
              <a:t> </a:t>
            </a:r>
            <a:r>
              <a:rPr lang="es-EC" sz="4800" b="1" spc="190" noProof="0" dirty="0">
                <a:solidFill>
                  <a:srgbClr val="002854"/>
                </a:solidFill>
                <a:latin typeface="Times New Roman"/>
                <a:cs typeface="Times New Roman"/>
              </a:rPr>
              <a:t>Negociación</a:t>
            </a:r>
            <a:endParaRPr lang="es-EC" sz="4800" noProof="0" dirty="0">
              <a:latin typeface="Times New Roman"/>
              <a:cs typeface="Times New Roman"/>
            </a:endParaRPr>
          </a:p>
        </p:txBody>
      </p:sp>
      <p:sp>
        <p:nvSpPr>
          <p:cNvPr id="4" name="object 4"/>
          <p:cNvSpPr/>
          <p:nvPr/>
        </p:nvSpPr>
        <p:spPr>
          <a:xfrm>
            <a:off x="5618988" y="4690871"/>
            <a:ext cx="952500" cy="38100"/>
          </a:xfrm>
          <a:custGeom>
            <a:avLst/>
            <a:gdLst/>
            <a:ahLst/>
            <a:cxnLst/>
            <a:rect l="l" t="t" r="r" b="b"/>
            <a:pathLst>
              <a:path w="952500" h="38100">
                <a:moveTo>
                  <a:pt x="952500" y="0"/>
                </a:moveTo>
                <a:lnTo>
                  <a:pt x="0" y="0"/>
                </a:lnTo>
                <a:lnTo>
                  <a:pt x="0" y="38100"/>
                </a:lnTo>
                <a:lnTo>
                  <a:pt x="952500" y="38100"/>
                </a:lnTo>
                <a:lnTo>
                  <a:pt x="952500" y="0"/>
                </a:lnTo>
                <a:close/>
              </a:path>
            </a:pathLst>
          </a:custGeom>
          <a:solidFill>
            <a:srgbClr val="C5A257"/>
          </a:solidFill>
        </p:spPr>
        <p:txBody>
          <a:bodyPr wrap="square" lIns="0" tIns="0" rIns="0" bIns="0" rtlCol="0"/>
          <a:lstStyle/>
          <a:p>
            <a:endParaRPr lang="es-EC" noProof="0" dirty="0"/>
          </a:p>
        </p:txBody>
      </p:sp>
      <p:sp>
        <p:nvSpPr>
          <p:cNvPr id="5" name="object 2">
            <a:extLst>
              <a:ext uri="{FF2B5EF4-FFF2-40B4-BE49-F238E27FC236}">
                <a16:creationId xmlns:a16="http://schemas.microsoft.com/office/drawing/2014/main" id="{2B532FFA-32BA-42EB-BEB8-C8871CD2D610}"/>
              </a:ext>
            </a:extLst>
          </p:cNvPr>
          <p:cNvSpPr txBox="1">
            <a:spLocks/>
          </p:cNvSpPr>
          <p:nvPr/>
        </p:nvSpPr>
        <p:spPr>
          <a:xfrm>
            <a:off x="5645719" y="2674938"/>
            <a:ext cx="900558" cy="345439"/>
          </a:xfrm>
          <a:prstGeom prst="rect">
            <a:avLst/>
          </a:prstGeom>
        </p:spPr>
        <p:txBody>
          <a:bodyPr vert="horz" wrap="square" lIns="0" tIns="12700" rIns="0" bIns="0" rtlCol="0">
            <a:spAutoFit/>
          </a:bodyPr>
          <a:lstStyle>
            <a:lvl1pPr>
              <a:defRPr sz="3300" b="1" i="0">
                <a:solidFill>
                  <a:srgbClr val="005087"/>
                </a:solidFill>
                <a:latin typeface="Arial"/>
                <a:ea typeface="+mj-ea"/>
                <a:cs typeface="Arial"/>
              </a:defRPr>
            </a:lvl1pPr>
          </a:lstStyle>
          <a:p>
            <a:pPr marL="13335">
              <a:spcBef>
                <a:spcPts val="100"/>
              </a:spcBef>
            </a:pPr>
            <a:r>
              <a:rPr lang="es-EC" sz="2100" b="0" noProof="0" dirty="0">
                <a:solidFill>
                  <a:srgbClr val="C5A257"/>
                </a:solidFill>
                <a:latin typeface="Calibri"/>
                <a:cs typeface="Calibri"/>
              </a:rPr>
              <a:t>TEMA 3 </a:t>
            </a:r>
            <a:endParaRPr lang="es-EC" sz="2100" noProof="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13126" y="2600115"/>
            <a:ext cx="6366510" cy="1172845"/>
          </a:xfrm>
          <a:prstGeom prst="rect">
            <a:avLst/>
          </a:prstGeom>
        </p:spPr>
        <p:txBody>
          <a:bodyPr vert="horz" wrap="square" lIns="0" tIns="41275" rIns="0" bIns="0" rtlCol="0">
            <a:spAutoFit/>
          </a:bodyPr>
          <a:lstStyle/>
          <a:p>
            <a:pPr marL="635" algn="ctr">
              <a:lnSpc>
                <a:spcPct val="100000"/>
              </a:lnSpc>
              <a:spcBef>
                <a:spcPts val="325"/>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26:</a:t>
            </a:r>
            <a:endParaRPr lang="es-EC" sz="2100" noProof="0" dirty="0">
              <a:latin typeface="Calibri"/>
              <a:cs typeface="Calibri"/>
            </a:endParaRPr>
          </a:p>
          <a:p>
            <a:pPr algn="ctr">
              <a:lnSpc>
                <a:spcPct val="100000"/>
              </a:lnSpc>
              <a:spcBef>
                <a:spcPts val="525"/>
              </a:spcBef>
            </a:pPr>
            <a:r>
              <a:rPr lang="es-EC" sz="4800" spc="195" noProof="0" dirty="0">
                <a:solidFill>
                  <a:srgbClr val="002854"/>
                </a:solidFill>
                <a:latin typeface="Times New Roman"/>
                <a:cs typeface="Times New Roman"/>
              </a:rPr>
              <a:t>Modelos</a:t>
            </a:r>
            <a:r>
              <a:rPr lang="es-EC" sz="4800" spc="-70" noProof="0" dirty="0">
                <a:solidFill>
                  <a:srgbClr val="002854"/>
                </a:solidFill>
                <a:latin typeface="Times New Roman"/>
                <a:cs typeface="Times New Roman"/>
              </a:rPr>
              <a:t> </a:t>
            </a:r>
            <a:r>
              <a:rPr lang="es-EC" sz="4800" spc="175" noProof="0" dirty="0">
                <a:solidFill>
                  <a:srgbClr val="002854"/>
                </a:solidFill>
                <a:latin typeface="Times New Roman"/>
                <a:cs typeface="Times New Roman"/>
              </a:rPr>
              <a:t>Conceptuales</a:t>
            </a:r>
            <a:endParaRPr lang="es-EC" sz="4800" noProof="0" dirty="0">
              <a:latin typeface="Times New Roman"/>
              <a:cs typeface="Times New Roman"/>
            </a:endParaRPr>
          </a:p>
        </p:txBody>
      </p:sp>
      <p:sp>
        <p:nvSpPr>
          <p:cNvPr id="3" name="object 3"/>
          <p:cNvSpPr/>
          <p:nvPr/>
        </p:nvSpPr>
        <p:spPr>
          <a:xfrm>
            <a:off x="5618988" y="3854196"/>
            <a:ext cx="952500" cy="38100"/>
          </a:xfrm>
          <a:custGeom>
            <a:avLst/>
            <a:gdLst/>
            <a:ahLst/>
            <a:cxnLst/>
            <a:rect l="l" t="t" r="r" b="b"/>
            <a:pathLst>
              <a:path w="952500" h="38100">
                <a:moveTo>
                  <a:pt x="952500" y="0"/>
                </a:moveTo>
                <a:lnTo>
                  <a:pt x="0" y="0"/>
                </a:lnTo>
                <a:lnTo>
                  <a:pt x="0" y="38099"/>
                </a:lnTo>
                <a:lnTo>
                  <a:pt x="952500" y="38099"/>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2057400" y="533400"/>
            <a:ext cx="9688195" cy="1155897"/>
          </a:xfrm>
          <a:prstGeom prst="rect">
            <a:avLst/>
          </a:prstGeom>
        </p:spPr>
        <p:txBody>
          <a:bodyPr vert="horz" wrap="square" lIns="0" tIns="88900" rIns="0" bIns="0" rtlCol="0">
            <a:spAutoFit/>
          </a:bodyPr>
          <a:lstStyle/>
          <a:p>
            <a:pPr marL="2684780">
              <a:lnSpc>
                <a:spcPct val="100000"/>
              </a:lnSpc>
              <a:spcBef>
                <a:spcPts val="100"/>
              </a:spcBef>
            </a:pPr>
            <a:r>
              <a:rPr lang="es-EC" noProof="0" dirty="0"/>
              <a:t>26.</a:t>
            </a:r>
            <a:r>
              <a:rPr lang="es-EC" spc="-50" noProof="0" dirty="0"/>
              <a:t> </a:t>
            </a:r>
            <a:r>
              <a:rPr lang="es-EC" noProof="0" dirty="0"/>
              <a:t>Modelos</a:t>
            </a:r>
            <a:r>
              <a:rPr lang="es-EC" spc="-45" noProof="0" dirty="0"/>
              <a:t> </a:t>
            </a:r>
            <a:r>
              <a:rPr lang="es-EC" spc="-10" noProof="0" dirty="0"/>
              <a:t>Conceptuales</a:t>
            </a:r>
          </a:p>
        </p:txBody>
      </p:sp>
      <p:sp>
        <p:nvSpPr>
          <p:cNvPr id="9" name="object 13">
            <a:extLst>
              <a:ext uri="{FF2B5EF4-FFF2-40B4-BE49-F238E27FC236}">
                <a16:creationId xmlns:a16="http://schemas.microsoft.com/office/drawing/2014/main" id="{0FC79529-D62D-4092-A5A4-AD6DA494367C}"/>
              </a:ext>
            </a:extLst>
          </p:cNvPr>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13" name="Imagen 12">
            <a:extLst>
              <a:ext uri="{FF2B5EF4-FFF2-40B4-BE49-F238E27FC236}">
                <a16:creationId xmlns:a16="http://schemas.microsoft.com/office/drawing/2014/main" id="{DFAD188F-63D3-42ED-8765-5FCFDFDBC405}"/>
              </a:ext>
            </a:extLst>
          </p:cNvPr>
          <p:cNvPicPr>
            <a:picLocks noChangeAspect="1"/>
          </p:cNvPicPr>
          <p:nvPr/>
        </p:nvPicPr>
        <p:blipFill>
          <a:blip r:embed="rId3"/>
          <a:stretch>
            <a:fillRect/>
          </a:stretch>
        </p:blipFill>
        <p:spPr>
          <a:xfrm>
            <a:off x="1219200" y="1371600"/>
            <a:ext cx="9753600" cy="53816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4800" y="1995881"/>
            <a:ext cx="5173980" cy="4017645"/>
          </a:xfrm>
          <a:prstGeom prst="rect">
            <a:avLst/>
          </a:prstGeom>
        </p:spPr>
        <p:txBody>
          <a:bodyPr vert="horz" wrap="square" lIns="0" tIns="13335" rIns="0" bIns="0" rtlCol="0">
            <a:spAutoFit/>
          </a:bodyPr>
          <a:lstStyle/>
          <a:p>
            <a:pPr marL="76200">
              <a:lnSpc>
                <a:spcPct val="100000"/>
              </a:lnSpc>
              <a:spcBef>
                <a:spcPts val="105"/>
              </a:spcBef>
            </a:pPr>
            <a:r>
              <a:rPr lang="es-EC" sz="1650" noProof="0" dirty="0">
                <a:solidFill>
                  <a:srgbClr val="334154"/>
                </a:solidFill>
                <a:latin typeface="Arial MT"/>
                <a:ea typeface="+mn-ea"/>
                <a:cs typeface="Arial"/>
              </a:rPr>
              <a:t>La relación entre la realidad y los modelos se explica</a:t>
            </a:r>
          </a:p>
          <a:p>
            <a:pPr marL="76200">
              <a:lnSpc>
                <a:spcPct val="100000"/>
              </a:lnSpc>
              <a:spcBef>
                <a:spcPts val="5"/>
              </a:spcBef>
            </a:pPr>
            <a:r>
              <a:rPr lang="es-EC" sz="1650" noProof="0" dirty="0">
                <a:solidFill>
                  <a:srgbClr val="334154"/>
                </a:solidFill>
                <a:latin typeface="Arial MT"/>
                <a:ea typeface="+mn-ea"/>
                <a:cs typeface="Arial"/>
              </a:rPr>
              <a:t>mediante cuatro conceptos clave:</a:t>
            </a:r>
          </a:p>
          <a:p>
            <a:pPr marL="513080" marR="417195" indent="-142240">
              <a:lnSpc>
                <a:spcPct val="180000"/>
              </a:lnSpc>
              <a:spcBef>
                <a:spcPts val="484"/>
              </a:spcBef>
              <a:buSzPct val="81818"/>
              <a:buFont typeface="Arial MT"/>
              <a:buChar char="•"/>
              <a:tabLst>
                <a:tab pos="514350" algn="l"/>
              </a:tabLst>
            </a:pPr>
            <a:r>
              <a:rPr lang="es-EC" sz="1650" b="1" noProof="0" dirty="0">
                <a:solidFill>
                  <a:srgbClr val="333333"/>
                </a:solidFill>
                <a:latin typeface="Arial"/>
                <a:cs typeface="Arial"/>
              </a:rPr>
              <a:t>Dominio</a:t>
            </a:r>
            <a:r>
              <a:rPr lang="es-EC" sz="1650" b="1" spc="-25" noProof="0" dirty="0">
                <a:solidFill>
                  <a:srgbClr val="333333"/>
                </a:solidFill>
                <a:latin typeface="Arial"/>
                <a:cs typeface="Arial"/>
              </a:rPr>
              <a:t> </a:t>
            </a:r>
            <a:r>
              <a:rPr lang="es-EC" sz="1650" b="1" noProof="0" dirty="0">
                <a:solidFill>
                  <a:srgbClr val="333333"/>
                </a:solidFill>
                <a:latin typeface="Arial"/>
                <a:cs typeface="Arial"/>
              </a:rPr>
              <a:t>(Referente):</a:t>
            </a:r>
            <a:r>
              <a:rPr lang="es-EC" sz="1650" b="1" spc="-70" noProof="0" dirty="0">
                <a:solidFill>
                  <a:srgbClr val="333333"/>
                </a:solidFill>
                <a:latin typeface="Arial"/>
                <a:cs typeface="Arial"/>
              </a:rPr>
              <a:t> </a:t>
            </a:r>
            <a:r>
              <a:rPr lang="es-EC" sz="1650" noProof="0" dirty="0">
                <a:solidFill>
                  <a:srgbClr val="334154"/>
                </a:solidFill>
                <a:latin typeface="Arial MT"/>
                <a:ea typeface="+mn-ea"/>
                <a:cs typeface="Arial"/>
              </a:rPr>
              <a:t>La realidad existente o 	concebida.</a:t>
            </a:r>
          </a:p>
          <a:p>
            <a:pPr marL="514350" marR="55880" indent="-114300">
              <a:lnSpc>
                <a:spcPts val="3510"/>
              </a:lnSpc>
              <a:spcBef>
                <a:spcPts val="35"/>
              </a:spcBef>
              <a:buSzPct val="81818"/>
              <a:buFont typeface="Arial MT"/>
              <a:buChar char="•"/>
              <a:tabLst>
                <a:tab pos="514350" algn="l"/>
              </a:tabLst>
            </a:pPr>
            <a:r>
              <a:rPr lang="es-EC" sz="2475" b="1" baseline="1683" noProof="0" dirty="0">
                <a:solidFill>
                  <a:srgbClr val="333333"/>
                </a:solidFill>
                <a:latin typeface="Arial"/>
                <a:cs typeface="Arial"/>
              </a:rPr>
              <a:t>Concepción</a:t>
            </a:r>
            <a:r>
              <a:rPr lang="es-EC" sz="2475" b="1" spc="-67" baseline="1683" noProof="0" dirty="0">
                <a:solidFill>
                  <a:srgbClr val="333333"/>
                </a:solidFill>
                <a:latin typeface="Arial"/>
                <a:cs typeface="Arial"/>
              </a:rPr>
              <a:t> </a:t>
            </a:r>
            <a:r>
              <a:rPr lang="es-EC" sz="2475" b="1" baseline="1683" noProof="0" dirty="0">
                <a:solidFill>
                  <a:srgbClr val="333333"/>
                </a:solidFill>
                <a:latin typeface="Arial"/>
                <a:cs typeface="Arial"/>
              </a:rPr>
              <a:t>(Referencia):</a:t>
            </a:r>
            <a:r>
              <a:rPr lang="es-EC" sz="2475" b="1" spc="-97" baseline="1683" noProof="0" dirty="0">
                <a:solidFill>
                  <a:srgbClr val="333333"/>
                </a:solidFill>
                <a:latin typeface="Arial"/>
                <a:cs typeface="Arial"/>
              </a:rPr>
              <a:t> </a:t>
            </a:r>
            <a:r>
              <a:rPr lang="es-EC" sz="1650" noProof="0" dirty="0">
                <a:solidFill>
                  <a:srgbClr val="334154"/>
                </a:solidFill>
                <a:latin typeface="Arial MT"/>
                <a:ea typeface="+mn-ea"/>
                <a:cs typeface="Arial"/>
              </a:rPr>
              <a:t>La imagen mental del actor sobre el dominio.</a:t>
            </a:r>
          </a:p>
          <a:p>
            <a:pPr marL="522605" indent="-142240">
              <a:lnSpc>
                <a:spcPct val="100000"/>
              </a:lnSpc>
              <a:spcBef>
                <a:spcPts val="555"/>
              </a:spcBef>
              <a:buSzPct val="81818"/>
              <a:buFont typeface="Arial MT"/>
              <a:buChar char="•"/>
              <a:tabLst>
                <a:tab pos="522605" algn="l"/>
              </a:tabLst>
            </a:pPr>
            <a:r>
              <a:rPr lang="es-EC" sz="1650" b="1" spc="-10" noProof="0" dirty="0">
                <a:solidFill>
                  <a:srgbClr val="333333"/>
                </a:solidFill>
                <a:latin typeface="Arial"/>
                <a:cs typeface="Arial"/>
              </a:rPr>
              <a:t>Representación</a:t>
            </a:r>
            <a:r>
              <a:rPr lang="es-EC" sz="1650" b="1" spc="-25" noProof="0" dirty="0">
                <a:solidFill>
                  <a:srgbClr val="333333"/>
                </a:solidFill>
                <a:latin typeface="Arial"/>
                <a:cs typeface="Arial"/>
              </a:rPr>
              <a:t> </a:t>
            </a:r>
            <a:r>
              <a:rPr lang="es-EC" sz="1650" b="1" noProof="0" dirty="0">
                <a:solidFill>
                  <a:srgbClr val="333333"/>
                </a:solidFill>
                <a:latin typeface="Arial"/>
                <a:cs typeface="Arial"/>
              </a:rPr>
              <a:t>(Símbolo): </a:t>
            </a:r>
            <a:r>
              <a:rPr lang="es-EC" sz="1650" noProof="0" dirty="0">
                <a:solidFill>
                  <a:srgbClr val="334154"/>
                </a:solidFill>
                <a:latin typeface="Arial MT"/>
                <a:ea typeface="+mn-ea"/>
                <a:cs typeface="Arial"/>
              </a:rPr>
              <a:t>La expresión física</a:t>
            </a:r>
          </a:p>
          <a:p>
            <a:pPr marL="523240">
              <a:lnSpc>
                <a:spcPct val="100000"/>
              </a:lnSpc>
              <a:spcBef>
                <a:spcPts val="1585"/>
              </a:spcBef>
            </a:pPr>
            <a:r>
              <a:rPr lang="es-EC" sz="1650" noProof="0" dirty="0">
                <a:solidFill>
                  <a:srgbClr val="334154"/>
                </a:solidFill>
                <a:latin typeface="Arial MT"/>
                <a:ea typeface="+mn-ea"/>
                <a:cs typeface="Arial"/>
              </a:rPr>
              <a:t>(modelo) de la concepción.</a:t>
            </a:r>
          </a:p>
          <a:p>
            <a:pPr marL="513715" indent="-104775">
              <a:lnSpc>
                <a:spcPct val="100000"/>
              </a:lnSpc>
              <a:spcBef>
                <a:spcPts val="1150"/>
              </a:spcBef>
              <a:buSzPct val="81818"/>
              <a:buFont typeface="Arial MT"/>
              <a:buChar char="•"/>
              <a:tabLst>
                <a:tab pos="513715" algn="l"/>
              </a:tabLst>
            </a:pPr>
            <a:r>
              <a:rPr lang="es-EC" sz="1650" b="1" noProof="0" dirty="0">
                <a:solidFill>
                  <a:srgbClr val="333333"/>
                </a:solidFill>
                <a:latin typeface="Arial"/>
                <a:cs typeface="Arial"/>
              </a:rPr>
              <a:t>Actor:</a:t>
            </a:r>
            <a:r>
              <a:rPr lang="es-EC" sz="1650" b="1" spc="-15" noProof="0" dirty="0">
                <a:solidFill>
                  <a:srgbClr val="333333"/>
                </a:solidFill>
                <a:latin typeface="Arial"/>
                <a:cs typeface="Arial"/>
              </a:rPr>
              <a:t> </a:t>
            </a:r>
            <a:r>
              <a:rPr lang="es-EC" sz="1650" noProof="0" dirty="0">
                <a:solidFill>
                  <a:srgbClr val="334154"/>
                </a:solidFill>
                <a:latin typeface="Arial MT"/>
                <a:ea typeface="+mn-ea"/>
                <a:cs typeface="Arial"/>
              </a:rPr>
              <a:t>Quien percibe, concibe e interpreta</a:t>
            </a:r>
          </a:p>
          <a:p>
            <a:pPr marL="514350">
              <a:lnSpc>
                <a:spcPct val="100000"/>
              </a:lnSpc>
              <a:spcBef>
                <a:spcPts val="1580"/>
              </a:spcBef>
            </a:pPr>
            <a:r>
              <a:rPr lang="es-EC" sz="1650" noProof="0" dirty="0">
                <a:solidFill>
                  <a:srgbClr val="334154"/>
                </a:solidFill>
                <a:latin typeface="Arial MT"/>
                <a:ea typeface="+mn-ea"/>
                <a:cs typeface="Arial"/>
              </a:rPr>
              <a:t>(Modelador/Intérprete).</a:t>
            </a:r>
          </a:p>
        </p:txBody>
      </p:sp>
      <p:sp>
        <p:nvSpPr>
          <p:cNvPr id="3" name="object 3"/>
          <p:cNvSpPr txBox="1">
            <a:spLocks noGrp="1"/>
          </p:cNvSpPr>
          <p:nvPr>
            <p:ph type="title"/>
          </p:nvPr>
        </p:nvSpPr>
        <p:spPr>
          <a:xfrm>
            <a:off x="-609600" y="593654"/>
            <a:ext cx="9688195" cy="1155897"/>
          </a:xfrm>
          <a:prstGeom prst="rect">
            <a:avLst/>
          </a:prstGeom>
        </p:spPr>
        <p:txBody>
          <a:bodyPr vert="horz" wrap="square" lIns="0" tIns="88900" rIns="0" bIns="0" rtlCol="0">
            <a:spAutoFit/>
          </a:bodyPr>
          <a:lstStyle/>
          <a:p>
            <a:pPr marL="1174750">
              <a:lnSpc>
                <a:spcPct val="100000"/>
              </a:lnSpc>
              <a:spcBef>
                <a:spcPts val="100"/>
              </a:spcBef>
            </a:pPr>
            <a:r>
              <a:rPr lang="es-EC" noProof="0" dirty="0"/>
              <a:t>26.3</a:t>
            </a:r>
            <a:r>
              <a:rPr lang="es-EC" spc="-60" noProof="0" dirty="0"/>
              <a:t> </a:t>
            </a:r>
            <a:r>
              <a:rPr lang="es-EC" noProof="0" dirty="0"/>
              <a:t>Semiótica:</a:t>
            </a:r>
            <a:r>
              <a:rPr lang="es-EC" spc="-55" noProof="0" dirty="0"/>
              <a:t> </a:t>
            </a:r>
            <a:r>
              <a:rPr lang="es-EC" noProof="0" dirty="0"/>
              <a:t>El</a:t>
            </a:r>
            <a:r>
              <a:rPr lang="es-EC" spc="-60" noProof="0" dirty="0"/>
              <a:t> </a:t>
            </a:r>
            <a:r>
              <a:rPr lang="es-EC" noProof="0" dirty="0"/>
              <a:t>Tetraedro</a:t>
            </a:r>
            <a:r>
              <a:rPr lang="es-EC" spc="-70" noProof="0" dirty="0"/>
              <a:t> </a:t>
            </a:r>
            <a:r>
              <a:rPr lang="es-EC" noProof="0" dirty="0"/>
              <a:t>de</a:t>
            </a:r>
            <a:r>
              <a:rPr lang="es-EC" spc="-55" noProof="0" dirty="0"/>
              <a:t> </a:t>
            </a:r>
            <a:r>
              <a:rPr lang="es-EC" spc="-10" noProof="0" dirty="0"/>
              <a:t>FRISCO</a:t>
            </a:r>
          </a:p>
        </p:txBody>
      </p:sp>
      <p:pic>
        <p:nvPicPr>
          <p:cNvPr id="4" name="object 4"/>
          <p:cNvPicPr/>
          <p:nvPr/>
        </p:nvPicPr>
        <p:blipFill>
          <a:blip r:embed="rId3" cstate="print"/>
          <a:stretch>
            <a:fillRect/>
          </a:stretch>
        </p:blipFill>
        <p:spPr>
          <a:xfrm>
            <a:off x="6539483" y="1749551"/>
            <a:ext cx="5287518" cy="4187190"/>
          </a:xfrm>
          <a:prstGeom prst="rect">
            <a:avLst/>
          </a:prstGeom>
        </p:spPr>
      </p:pic>
      <p:sp>
        <p:nvSpPr>
          <p:cNvPr id="5" name="object 13">
            <a:extLst>
              <a:ext uri="{FF2B5EF4-FFF2-40B4-BE49-F238E27FC236}">
                <a16:creationId xmlns:a16="http://schemas.microsoft.com/office/drawing/2014/main" id="{77754112-4232-4EC0-914B-2427A46F8ECB}"/>
              </a:ext>
            </a:extLst>
          </p:cNvPr>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400050" y="439350"/>
            <a:ext cx="9688195" cy="1155897"/>
          </a:xfrm>
          <a:prstGeom prst="rect">
            <a:avLst/>
          </a:prstGeom>
        </p:spPr>
        <p:txBody>
          <a:bodyPr vert="horz" wrap="square" lIns="0" tIns="88900" rIns="0" bIns="0" rtlCol="0">
            <a:spAutoFit/>
          </a:bodyPr>
          <a:lstStyle/>
          <a:p>
            <a:pPr marL="12700">
              <a:lnSpc>
                <a:spcPct val="100000"/>
              </a:lnSpc>
              <a:spcBef>
                <a:spcPts val="100"/>
              </a:spcBef>
            </a:pPr>
            <a:r>
              <a:rPr lang="es-EC" noProof="0" dirty="0"/>
              <a:t>26.4</a:t>
            </a:r>
            <a:r>
              <a:rPr lang="es-EC" spc="-90" noProof="0" dirty="0"/>
              <a:t> </a:t>
            </a:r>
            <a:r>
              <a:rPr lang="es-EC" noProof="0" dirty="0"/>
              <a:t>-</a:t>
            </a:r>
            <a:r>
              <a:rPr lang="es-EC" spc="-80" noProof="0" dirty="0"/>
              <a:t> </a:t>
            </a:r>
            <a:r>
              <a:rPr lang="es-EC" noProof="0" dirty="0"/>
              <a:t>26.6</a:t>
            </a:r>
            <a:r>
              <a:rPr lang="es-EC" spc="-75" noProof="0" dirty="0"/>
              <a:t> </a:t>
            </a:r>
            <a:r>
              <a:rPr lang="es-EC" noProof="0" dirty="0"/>
              <a:t>Sintaxis,</a:t>
            </a:r>
            <a:r>
              <a:rPr lang="es-EC" spc="-95" noProof="0" dirty="0"/>
              <a:t> </a:t>
            </a:r>
            <a:r>
              <a:rPr lang="es-EC" noProof="0" dirty="0"/>
              <a:t>Transformación</a:t>
            </a:r>
            <a:r>
              <a:rPr lang="es-EC" spc="-95" noProof="0" dirty="0"/>
              <a:t> </a:t>
            </a:r>
            <a:r>
              <a:rPr lang="es-EC" noProof="0" dirty="0"/>
              <a:t>y</a:t>
            </a:r>
            <a:r>
              <a:rPr lang="es-EC" spc="-85" noProof="0" dirty="0"/>
              <a:t> </a:t>
            </a:r>
            <a:r>
              <a:rPr lang="es-EC" spc="-10" noProof="0" dirty="0"/>
              <a:t>Lenguajes</a:t>
            </a:r>
          </a:p>
        </p:txBody>
      </p:sp>
      <p:sp>
        <p:nvSpPr>
          <p:cNvPr id="13" name="object 13">
            <a:extLst>
              <a:ext uri="{FF2B5EF4-FFF2-40B4-BE49-F238E27FC236}">
                <a16:creationId xmlns:a16="http://schemas.microsoft.com/office/drawing/2014/main" id="{28BC6FF6-C387-4752-8CCA-B156C06AC50E}"/>
              </a:ext>
            </a:extLst>
          </p:cNvPr>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15" name="Imagen 14">
            <a:extLst>
              <a:ext uri="{FF2B5EF4-FFF2-40B4-BE49-F238E27FC236}">
                <a16:creationId xmlns:a16="http://schemas.microsoft.com/office/drawing/2014/main" id="{40478094-580A-43DB-B9B2-370391BDEE22}"/>
              </a:ext>
            </a:extLst>
          </p:cNvPr>
          <p:cNvPicPr>
            <a:picLocks noChangeAspect="1"/>
          </p:cNvPicPr>
          <p:nvPr/>
        </p:nvPicPr>
        <p:blipFill>
          <a:blip r:embed="rId3"/>
          <a:stretch>
            <a:fillRect/>
          </a:stretch>
        </p:blipFill>
        <p:spPr>
          <a:xfrm>
            <a:off x="413968" y="1905000"/>
            <a:ext cx="11364063" cy="432811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36540" y="1756359"/>
            <a:ext cx="1520825" cy="346075"/>
          </a:xfrm>
          <a:prstGeom prst="rect">
            <a:avLst/>
          </a:prstGeom>
        </p:spPr>
        <p:txBody>
          <a:bodyPr vert="horz" wrap="square" lIns="0" tIns="12700" rIns="0" bIns="0" rtlCol="0">
            <a:spAutoFit/>
          </a:bodyPr>
          <a:lstStyle/>
          <a:p>
            <a:pPr marL="12700">
              <a:lnSpc>
                <a:spcPct val="100000"/>
              </a:lnSpc>
              <a:spcBef>
                <a:spcPts val="100"/>
              </a:spcBef>
            </a:pPr>
            <a:r>
              <a:rPr lang="es-EC" sz="2100" noProof="0" dirty="0">
                <a:solidFill>
                  <a:srgbClr val="C5A257"/>
                </a:solidFill>
                <a:latin typeface="Calibri"/>
                <a:cs typeface="Calibri"/>
              </a:rPr>
              <a:t>CAPÍTULO</a:t>
            </a:r>
            <a:r>
              <a:rPr lang="es-EC" sz="2100" spc="-55" noProof="0" dirty="0">
                <a:solidFill>
                  <a:srgbClr val="C5A257"/>
                </a:solidFill>
                <a:latin typeface="Calibri"/>
                <a:cs typeface="Calibri"/>
              </a:rPr>
              <a:t> </a:t>
            </a:r>
            <a:r>
              <a:rPr lang="es-EC" sz="2100" spc="-25" noProof="0" dirty="0">
                <a:solidFill>
                  <a:srgbClr val="C5A257"/>
                </a:solidFill>
                <a:latin typeface="Calibri"/>
                <a:cs typeface="Calibri"/>
              </a:rPr>
              <a:t>27:</a:t>
            </a:r>
            <a:endParaRPr lang="es-EC" sz="2100" noProof="0" dirty="0">
              <a:latin typeface="Calibri"/>
              <a:cs typeface="Calibri"/>
            </a:endParaRPr>
          </a:p>
        </p:txBody>
      </p:sp>
      <p:sp>
        <p:nvSpPr>
          <p:cNvPr id="3" name="object 3"/>
          <p:cNvSpPr txBox="1"/>
          <p:nvPr/>
        </p:nvSpPr>
        <p:spPr>
          <a:xfrm>
            <a:off x="2366010" y="2293746"/>
            <a:ext cx="7460615" cy="2220595"/>
          </a:xfrm>
          <a:prstGeom prst="rect">
            <a:avLst/>
          </a:prstGeom>
        </p:spPr>
        <p:txBody>
          <a:bodyPr vert="horz" wrap="square" lIns="0" tIns="12700" rIns="0" bIns="0" rtlCol="0">
            <a:spAutoFit/>
          </a:bodyPr>
          <a:lstStyle/>
          <a:p>
            <a:pPr marL="12700" marR="5080" indent="-635" algn="ctr">
              <a:lnSpc>
                <a:spcPct val="100000"/>
              </a:lnSpc>
              <a:spcBef>
                <a:spcPts val="100"/>
              </a:spcBef>
            </a:pPr>
            <a:r>
              <a:rPr lang="es-EC" sz="4800" b="1" spc="190" noProof="0" dirty="0">
                <a:solidFill>
                  <a:srgbClr val="002854"/>
                </a:solidFill>
                <a:latin typeface="Times New Roman"/>
                <a:cs typeface="Times New Roman"/>
              </a:rPr>
              <a:t>Combinación</a:t>
            </a:r>
            <a:r>
              <a:rPr lang="es-EC" sz="4800" b="1" spc="-40" noProof="0" dirty="0">
                <a:solidFill>
                  <a:srgbClr val="002854"/>
                </a:solidFill>
                <a:latin typeface="Times New Roman"/>
                <a:cs typeface="Times New Roman"/>
              </a:rPr>
              <a:t> </a:t>
            </a:r>
            <a:r>
              <a:rPr lang="es-EC" sz="4800" b="1" spc="215" noProof="0" dirty="0">
                <a:solidFill>
                  <a:srgbClr val="002854"/>
                </a:solidFill>
                <a:latin typeface="Times New Roman"/>
                <a:cs typeface="Times New Roman"/>
              </a:rPr>
              <a:t>de </a:t>
            </a:r>
            <a:r>
              <a:rPr lang="es-EC" sz="4800" b="1" spc="220" noProof="0" dirty="0">
                <a:solidFill>
                  <a:srgbClr val="002854"/>
                </a:solidFill>
                <a:latin typeface="Times New Roman"/>
                <a:cs typeface="Times New Roman"/>
              </a:rPr>
              <a:t>Documentación</a:t>
            </a:r>
            <a:r>
              <a:rPr lang="es-EC" sz="4800" b="1" spc="-55" noProof="0" dirty="0">
                <a:solidFill>
                  <a:srgbClr val="002854"/>
                </a:solidFill>
                <a:latin typeface="Times New Roman"/>
                <a:cs typeface="Times New Roman"/>
              </a:rPr>
              <a:t> </a:t>
            </a:r>
            <a:r>
              <a:rPr lang="es-EC" sz="4800" b="1" spc="120" noProof="0" dirty="0">
                <a:solidFill>
                  <a:srgbClr val="002854"/>
                </a:solidFill>
                <a:latin typeface="Times New Roman"/>
                <a:cs typeface="Times New Roman"/>
              </a:rPr>
              <a:t>Basada</a:t>
            </a:r>
            <a:r>
              <a:rPr lang="es-EC" sz="4800" b="1" spc="-70" noProof="0" dirty="0">
                <a:solidFill>
                  <a:srgbClr val="002854"/>
                </a:solidFill>
                <a:latin typeface="Times New Roman"/>
                <a:cs typeface="Times New Roman"/>
              </a:rPr>
              <a:t> </a:t>
            </a:r>
            <a:r>
              <a:rPr lang="es-EC" sz="4800" b="1" spc="235" noProof="0" dirty="0">
                <a:solidFill>
                  <a:srgbClr val="002854"/>
                </a:solidFill>
                <a:latin typeface="Times New Roman"/>
                <a:cs typeface="Times New Roman"/>
              </a:rPr>
              <a:t>en </a:t>
            </a:r>
            <a:r>
              <a:rPr lang="es-EC" sz="4800" b="1" spc="195" noProof="0" dirty="0">
                <a:solidFill>
                  <a:srgbClr val="002854"/>
                </a:solidFill>
                <a:latin typeface="Times New Roman"/>
                <a:cs typeface="Times New Roman"/>
              </a:rPr>
              <a:t>Modelos</a:t>
            </a:r>
            <a:r>
              <a:rPr lang="es-EC" sz="4800" b="1" spc="-75" noProof="0" dirty="0">
                <a:solidFill>
                  <a:srgbClr val="002854"/>
                </a:solidFill>
                <a:latin typeface="Times New Roman"/>
                <a:cs typeface="Times New Roman"/>
              </a:rPr>
              <a:t> </a:t>
            </a:r>
            <a:r>
              <a:rPr lang="es-EC" sz="4800" b="1" spc="70" noProof="0" dirty="0">
                <a:solidFill>
                  <a:srgbClr val="002854"/>
                </a:solidFill>
                <a:latin typeface="Times New Roman"/>
                <a:cs typeface="Times New Roman"/>
              </a:rPr>
              <a:t>y</a:t>
            </a:r>
            <a:r>
              <a:rPr lang="es-EC" sz="4800" b="1" spc="-95" noProof="0" dirty="0">
                <a:solidFill>
                  <a:srgbClr val="002854"/>
                </a:solidFill>
                <a:latin typeface="Times New Roman"/>
                <a:cs typeface="Times New Roman"/>
              </a:rPr>
              <a:t> </a:t>
            </a:r>
            <a:r>
              <a:rPr lang="es-EC" sz="4800" b="1" spc="120" noProof="0" dirty="0">
                <a:solidFill>
                  <a:srgbClr val="002854"/>
                </a:solidFill>
                <a:latin typeface="Times New Roman"/>
                <a:cs typeface="Times New Roman"/>
              </a:rPr>
              <a:t>Textual</a:t>
            </a:r>
            <a:endParaRPr lang="es-EC" sz="4800" noProof="0" dirty="0">
              <a:latin typeface="Times New Roman"/>
              <a:cs typeface="Times New Roman"/>
            </a:endParaRPr>
          </a:p>
        </p:txBody>
      </p:sp>
      <p:sp>
        <p:nvSpPr>
          <p:cNvPr id="4" name="object 4"/>
          <p:cNvSpPr/>
          <p:nvPr/>
        </p:nvSpPr>
        <p:spPr>
          <a:xfrm>
            <a:off x="5618988" y="4751832"/>
            <a:ext cx="952500" cy="38100"/>
          </a:xfrm>
          <a:custGeom>
            <a:avLst/>
            <a:gdLst/>
            <a:ahLst/>
            <a:cxnLst/>
            <a:rect l="l" t="t" r="r" b="b"/>
            <a:pathLst>
              <a:path w="952500" h="38100">
                <a:moveTo>
                  <a:pt x="952500" y="0"/>
                </a:moveTo>
                <a:lnTo>
                  <a:pt x="0" y="0"/>
                </a:lnTo>
                <a:lnTo>
                  <a:pt x="0" y="38100"/>
                </a:lnTo>
                <a:lnTo>
                  <a:pt x="952500" y="38100"/>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9400" rIns="0" bIns="0" rtlCol="0">
            <a:spAutoFit/>
          </a:bodyPr>
          <a:lstStyle/>
          <a:p>
            <a:pPr marL="203200">
              <a:lnSpc>
                <a:spcPct val="100000"/>
              </a:lnSpc>
              <a:spcBef>
                <a:spcPts val="100"/>
              </a:spcBef>
            </a:pPr>
            <a:r>
              <a:rPr lang="es-EC" noProof="0" dirty="0"/>
              <a:t>27.</a:t>
            </a:r>
            <a:r>
              <a:rPr lang="es-EC" spc="-60" noProof="0" dirty="0"/>
              <a:t> </a:t>
            </a:r>
            <a:r>
              <a:rPr lang="es-EC" spc="-10" noProof="0" dirty="0"/>
              <a:t>Combinación</a:t>
            </a:r>
          </a:p>
        </p:txBody>
      </p:sp>
      <p:sp>
        <p:nvSpPr>
          <p:cNvPr id="3" name="object 3"/>
          <p:cNvSpPr txBox="1"/>
          <p:nvPr/>
        </p:nvSpPr>
        <p:spPr>
          <a:xfrm>
            <a:off x="368300" y="1436058"/>
            <a:ext cx="4629785" cy="4785926"/>
          </a:xfrm>
          <a:prstGeom prst="rect">
            <a:avLst/>
          </a:prstGeom>
        </p:spPr>
        <p:txBody>
          <a:bodyPr vert="horz" wrap="square" lIns="0" tIns="12700" rIns="0" bIns="0" rtlCol="0">
            <a:spAutoFit/>
          </a:bodyPr>
          <a:lstStyle/>
          <a:p>
            <a:pPr marL="50800" lvl="1">
              <a:lnSpc>
                <a:spcPct val="100000"/>
              </a:lnSpc>
              <a:spcBef>
                <a:spcPts val="100"/>
              </a:spcBef>
              <a:tabLst>
                <a:tab pos="633730" algn="l"/>
              </a:tabLst>
            </a:pPr>
            <a:r>
              <a:rPr lang="es-EC" b="1" spc="-10" noProof="0" dirty="0">
                <a:solidFill>
                  <a:srgbClr val="005087"/>
                </a:solidFill>
                <a:latin typeface="Arial"/>
                <a:cs typeface="Arial"/>
              </a:rPr>
              <a:t>27.1 Anotaciones</a:t>
            </a:r>
          </a:p>
          <a:p>
            <a:pPr marL="50800" marR="55244">
              <a:lnSpc>
                <a:spcPct val="100000"/>
              </a:lnSpc>
              <a:spcBef>
                <a:spcPts val="1595"/>
              </a:spcBef>
            </a:pPr>
            <a:r>
              <a:rPr lang="es-EC" sz="1650" noProof="0" dirty="0">
                <a:solidFill>
                  <a:srgbClr val="334154"/>
                </a:solidFill>
                <a:latin typeface="Arial MT"/>
                <a:ea typeface="+mn-ea"/>
                <a:cs typeface="Arial"/>
              </a:rPr>
              <a:t>Enriquecimiento de modelos gráficos con texto natural para añadir:</a:t>
            </a:r>
          </a:p>
          <a:p>
            <a:pPr>
              <a:lnSpc>
                <a:spcPct val="100000"/>
              </a:lnSpc>
              <a:spcBef>
                <a:spcPts val="160"/>
              </a:spcBef>
            </a:pPr>
            <a:endParaRPr lang="es-EC" sz="1650" noProof="0" dirty="0">
              <a:solidFill>
                <a:srgbClr val="334154"/>
              </a:solidFill>
              <a:latin typeface="Arial MT"/>
              <a:ea typeface="+mn-ea"/>
              <a:cs typeface="Arial"/>
            </a:endParaRPr>
          </a:p>
          <a:p>
            <a:pPr marL="488315" lvl="2" indent="-113664">
              <a:lnSpc>
                <a:spcPct val="100000"/>
              </a:lnSpc>
              <a:buChar char="•"/>
              <a:tabLst>
                <a:tab pos="488315" algn="l"/>
              </a:tabLst>
            </a:pPr>
            <a:r>
              <a:rPr lang="es-EC" sz="1650" noProof="0" dirty="0">
                <a:solidFill>
                  <a:srgbClr val="334154"/>
                </a:solidFill>
                <a:latin typeface="Arial MT"/>
                <a:ea typeface="+mn-ea"/>
                <a:cs typeface="Arial"/>
              </a:rPr>
              <a:t>Información de proceso (ej. estado de negociación).</a:t>
            </a:r>
          </a:p>
          <a:p>
            <a:pPr marL="488315" lvl="2" indent="-113664">
              <a:lnSpc>
                <a:spcPct val="100000"/>
              </a:lnSpc>
              <a:spcBef>
                <a:spcPts val="180"/>
              </a:spcBef>
              <a:buChar char="•"/>
              <a:tabLst>
                <a:tab pos="488315" algn="l"/>
              </a:tabLst>
            </a:pPr>
            <a:r>
              <a:rPr lang="es-EC" sz="1650" noProof="0" dirty="0">
                <a:solidFill>
                  <a:srgbClr val="334154"/>
                </a:solidFill>
                <a:latin typeface="Arial MT"/>
                <a:ea typeface="+mn-ea"/>
                <a:cs typeface="Arial"/>
              </a:rPr>
              <a:t>Información de contexto y aclaraciones.</a:t>
            </a:r>
          </a:p>
          <a:p>
            <a:pPr lvl="2">
              <a:lnSpc>
                <a:spcPct val="100000"/>
              </a:lnSpc>
              <a:spcBef>
                <a:spcPts val="1335"/>
              </a:spcBef>
              <a:buFont typeface="Arial MT"/>
              <a:buChar char="•"/>
            </a:pPr>
            <a:endParaRPr lang="es-EC" sz="1350" noProof="0" dirty="0">
              <a:latin typeface="Arial MT"/>
              <a:cs typeface="Arial MT"/>
            </a:endParaRPr>
          </a:p>
          <a:p>
            <a:pPr marL="50800" lvl="1">
              <a:lnSpc>
                <a:spcPct val="100000"/>
              </a:lnSpc>
              <a:tabLst>
                <a:tab pos="673735" algn="l"/>
              </a:tabLst>
            </a:pPr>
            <a:r>
              <a:rPr lang="es-EC" b="1" spc="-10" noProof="0" dirty="0">
                <a:solidFill>
                  <a:srgbClr val="005087"/>
                </a:solidFill>
                <a:latin typeface="Arial"/>
                <a:cs typeface="Arial"/>
              </a:rPr>
              <a:t>27.2 Interrelación</a:t>
            </a:r>
          </a:p>
          <a:p>
            <a:pPr marL="50800">
              <a:lnSpc>
                <a:spcPct val="100000"/>
              </a:lnSpc>
              <a:spcBef>
                <a:spcPts val="1600"/>
              </a:spcBef>
            </a:pPr>
            <a:r>
              <a:rPr lang="es-EC" sz="1650" noProof="0" dirty="0">
                <a:solidFill>
                  <a:srgbClr val="334154"/>
                </a:solidFill>
                <a:latin typeface="Arial MT"/>
                <a:ea typeface="+mn-ea"/>
                <a:cs typeface="Arial"/>
              </a:rPr>
              <a:t>Uso de </a:t>
            </a:r>
            <a:r>
              <a:rPr lang="es-EC" sz="1650" b="1" noProof="0" dirty="0">
                <a:solidFill>
                  <a:srgbClr val="333333"/>
                </a:solidFill>
                <a:latin typeface="Arial" panose="020B0604020202020204" pitchFamily="34" charset="0"/>
                <a:cs typeface="Arial" panose="020B0604020202020204" pitchFamily="34" charset="0"/>
              </a:rPr>
              <a:t>Trazabilidad</a:t>
            </a:r>
            <a:r>
              <a:rPr lang="es-EC" sz="1650" b="1" spc="-45" noProof="0" dirty="0">
                <a:solidFill>
                  <a:srgbClr val="333333"/>
                </a:solidFill>
                <a:latin typeface="Arial" panose="020B0604020202020204" pitchFamily="34" charset="0"/>
                <a:cs typeface="Arial" panose="020B0604020202020204" pitchFamily="34" charset="0"/>
              </a:rPr>
              <a:t> </a:t>
            </a:r>
            <a:r>
              <a:rPr lang="es-EC" sz="1650" noProof="0" dirty="0">
                <a:solidFill>
                  <a:srgbClr val="334154"/>
                </a:solidFill>
                <a:latin typeface="Arial MT"/>
                <a:ea typeface="+mn-ea"/>
                <a:cs typeface="Arial"/>
              </a:rPr>
              <a:t>para vincular:</a:t>
            </a:r>
          </a:p>
          <a:p>
            <a:pPr marL="488315" lvl="2" indent="-113664">
              <a:lnSpc>
                <a:spcPct val="100000"/>
              </a:lnSpc>
              <a:spcBef>
                <a:spcPts val="1530"/>
              </a:spcBef>
              <a:buChar char="•"/>
              <a:tabLst>
                <a:tab pos="488315" algn="l"/>
              </a:tabLst>
            </a:pPr>
            <a:r>
              <a:rPr lang="es-EC" sz="1650" noProof="0" dirty="0">
                <a:solidFill>
                  <a:srgbClr val="334154"/>
                </a:solidFill>
                <a:latin typeface="Arial MT"/>
                <a:ea typeface="+mn-ea"/>
                <a:cs typeface="Arial"/>
              </a:rPr>
              <a:t>Elementos del modelo a artefactos textuales.</a:t>
            </a:r>
          </a:p>
          <a:p>
            <a:pPr marL="488315" lvl="2" indent="-113664">
              <a:lnSpc>
                <a:spcPct val="100000"/>
              </a:lnSpc>
              <a:spcBef>
                <a:spcPts val="180"/>
              </a:spcBef>
              <a:buChar char="•"/>
              <a:tabLst>
                <a:tab pos="488315" algn="l"/>
              </a:tabLst>
            </a:pPr>
            <a:r>
              <a:rPr lang="es-EC" sz="1650" noProof="0" dirty="0">
                <a:solidFill>
                  <a:srgbClr val="334154"/>
                </a:solidFill>
                <a:latin typeface="Arial MT"/>
                <a:ea typeface="+mn-ea"/>
                <a:cs typeface="Arial"/>
              </a:rPr>
              <a:t>Múltiples elementos a múltiples requisitos.</a:t>
            </a:r>
          </a:p>
          <a:p>
            <a:pPr marL="488315" lvl="2" indent="-113664">
              <a:lnSpc>
                <a:spcPct val="100000"/>
              </a:lnSpc>
              <a:spcBef>
                <a:spcPts val="180"/>
              </a:spcBef>
              <a:buChar char="•"/>
              <a:tabLst>
                <a:tab pos="488315" algn="l"/>
              </a:tabLst>
            </a:pPr>
            <a:r>
              <a:rPr lang="es-EC" sz="1650" noProof="0" dirty="0">
                <a:solidFill>
                  <a:srgbClr val="334154"/>
                </a:solidFill>
                <a:latin typeface="Arial MT"/>
                <a:ea typeface="+mn-ea"/>
                <a:cs typeface="Arial"/>
              </a:rPr>
              <a:t>Fundamental para la gestión de cambios y validación.</a:t>
            </a:r>
          </a:p>
        </p:txBody>
      </p:sp>
      <p:pic>
        <p:nvPicPr>
          <p:cNvPr id="4" name="object 4"/>
          <p:cNvPicPr/>
          <p:nvPr/>
        </p:nvPicPr>
        <p:blipFill>
          <a:blip r:embed="rId3" cstate="print"/>
          <a:stretch>
            <a:fillRect/>
          </a:stretch>
        </p:blipFill>
        <p:spPr>
          <a:xfrm>
            <a:off x="5298947" y="1775460"/>
            <a:ext cx="6849618" cy="3915917"/>
          </a:xfrm>
          <a:prstGeom prst="rect">
            <a:avLst/>
          </a:prstGeom>
        </p:spPr>
      </p:pic>
      <p:sp>
        <p:nvSpPr>
          <p:cNvPr id="5" name="object 13">
            <a:extLst>
              <a:ext uri="{FF2B5EF4-FFF2-40B4-BE49-F238E27FC236}">
                <a16:creationId xmlns:a16="http://schemas.microsoft.com/office/drawing/2014/main" id="{14F31E94-4F1D-4A76-BD23-C0C20F8DF2C1}"/>
              </a:ext>
            </a:extLst>
          </p:cNvPr>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53915" y="2629027"/>
            <a:ext cx="3884295" cy="1113155"/>
          </a:xfrm>
          <a:prstGeom prst="rect">
            <a:avLst/>
          </a:prstGeom>
        </p:spPr>
        <p:txBody>
          <a:bodyPr vert="horz" wrap="square" lIns="0" tIns="12700" rIns="0" bIns="0" rtlCol="0">
            <a:spAutoFit/>
          </a:bodyPr>
          <a:lstStyle/>
          <a:p>
            <a:pPr marL="635" algn="ctr">
              <a:lnSpc>
                <a:spcPct val="100000"/>
              </a:lnSpc>
              <a:spcBef>
                <a:spcPts val="100"/>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28:</a:t>
            </a:r>
            <a:endParaRPr lang="es-EC" sz="2100" noProof="0" dirty="0">
              <a:latin typeface="Calibri"/>
              <a:cs typeface="Calibri"/>
            </a:endParaRPr>
          </a:p>
          <a:p>
            <a:pPr algn="ctr">
              <a:lnSpc>
                <a:spcPct val="100000"/>
              </a:lnSpc>
              <a:spcBef>
                <a:spcPts val="280"/>
              </a:spcBef>
            </a:pPr>
            <a:r>
              <a:rPr lang="es-EC" sz="4800" spc="190" noProof="0" dirty="0">
                <a:solidFill>
                  <a:srgbClr val="002854"/>
                </a:solidFill>
                <a:latin typeface="Times New Roman"/>
                <a:cs typeface="Times New Roman"/>
              </a:rPr>
              <a:t>Fundamentos</a:t>
            </a:r>
            <a:endParaRPr lang="es-EC" sz="4800" noProof="0" dirty="0">
              <a:latin typeface="Times New Roman"/>
              <a:cs typeface="Times New Roman"/>
            </a:endParaRPr>
          </a:p>
        </p:txBody>
      </p:sp>
      <p:sp>
        <p:nvSpPr>
          <p:cNvPr id="3" name="object 3"/>
          <p:cNvSpPr/>
          <p:nvPr/>
        </p:nvSpPr>
        <p:spPr>
          <a:xfrm>
            <a:off x="5618988" y="3854196"/>
            <a:ext cx="952500" cy="38100"/>
          </a:xfrm>
          <a:custGeom>
            <a:avLst/>
            <a:gdLst/>
            <a:ahLst/>
            <a:cxnLst/>
            <a:rect l="l" t="t" r="r" b="b"/>
            <a:pathLst>
              <a:path w="952500" h="38100">
                <a:moveTo>
                  <a:pt x="952500" y="0"/>
                </a:moveTo>
                <a:lnTo>
                  <a:pt x="0" y="0"/>
                </a:lnTo>
                <a:lnTo>
                  <a:pt x="0" y="38099"/>
                </a:lnTo>
                <a:lnTo>
                  <a:pt x="952500" y="38099"/>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p:nvPr/>
        </p:nvSpPr>
        <p:spPr>
          <a:xfrm>
            <a:off x="6970014" y="3467861"/>
            <a:ext cx="138430" cy="269240"/>
          </a:xfrm>
          <a:prstGeom prst="rect">
            <a:avLst/>
          </a:prstGeom>
        </p:spPr>
        <p:txBody>
          <a:bodyPr vert="horz" wrap="square" lIns="0" tIns="12065" rIns="0" bIns="0" rtlCol="0">
            <a:spAutoFit/>
          </a:bodyPr>
          <a:lstStyle/>
          <a:p>
            <a:pPr marL="12700">
              <a:lnSpc>
                <a:spcPct val="100000"/>
              </a:lnSpc>
              <a:spcBef>
                <a:spcPts val="95"/>
              </a:spcBef>
            </a:pPr>
            <a:r>
              <a:rPr lang="es-EC" sz="1600" spc="-50" noProof="0" dirty="0">
                <a:solidFill>
                  <a:srgbClr val="333333"/>
                </a:solidFill>
                <a:latin typeface="Arial MT"/>
                <a:cs typeface="Arial MT"/>
              </a:rPr>
              <a:t>1</a:t>
            </a:r>
            <a:endParaRPr lang="es-EC" sz="1600" noProof="0" dirty="0">
              <a:latin typeface="Arial MT"/>
              <a:cs typeface="Arial MT"/>
            </a:endParaRPr>
          </a:p>
        </p:txBody>
      </p:sp>
      <p:sp>
        <p:nvSpPr>
          <p:cNvPr id="12" name="object 12"/>
          <p:cNvSpPr txBox="1">
            <a:spLocks noGrp="1"/>
          </p:cNvSpPr>
          <p:nvPr>
            <p:ph type="title"/>
          </p:nvPr>
        </p:nvSpPr>
        <p:spPr>
          <a:xfrm>
            <a:off x="-1589151" y="559462"/>
            <a:ext cx="8697595" cy="597599"/>
          </a:xfrm>
          <a:prstGeom prst="rect">
            <a:avLst/>
          </a:prstGeom>
        </p:spPr>
        <p:txBody>
          <a:bodyPr vert="horz" wrap="square" lIns="0" tIns="88900" rIns="0" bIns="0" rtlCol="0">
            <a:spAutoFit/>
          </a:bodyPr>
          <a:lstStyle/>
          <a:p>
            <a:pPr marL="2713355">
              <a:lnSpc>
                <a:spcPct val="100000"/>
              </a:lnSpc>
              <a:spcBef>
                <a:spcPts val="100"/>
              </a:spcBef>
            </a:pPr>
            <a:r>
              <a:rPr lang="es-EC" noProof="0" dirty="0"/>
              <a:t>28.</a:t>
            </a:r>
            <a:r>
              <a:rPr lang="es-EC" spc="-55" noProof="0" dirty="0"/>
              <a:t> </a:t>
            </a:r>
            <a:r>
              <a:rPr lang="es-EC" noProof="0" dirty="0"/>
              <a:t>Definición</a:t>
            </a:r>
            <a:r>
              <a:rPr lang="es-EC" spc="-50" noProof="0" dirty="0"/>
              <a:t> </a:t>
            </a:r>
            <a:r>
              <a:rPr lang="es-EC" noProof="0" dirty="0"/>
              <a:t>y</a:t>
            </a:r>
            <a:r>
              <a:rPr lang="es-EC" spc="-45" noProof="0" dirty="0"/>
              <a:t> </a:t>
            </a:r>
            <a:r>
              <a:rPr lang="es-EC" spc="-10" noProof="0" dirty="0"/>
              <a:t>Objetivos</a:t>
            </a:r>
          </a:p>
        </p:txBody>
      </p:sp>
      <p:sp>
        <p:nvSpPr>
          <p:cNvPr id="13" name="object 13">
            <a:extLst>
              <a:ext uri="{FF2B5EF4-FFF2-40B4-BE49-F238E27FC236}">
                <a16:creationId xmlns:a16="http://schemas.microsoft.com/office/drawing/2014/main" id="{396E4BDB-7719-4563-9840-B983EFEC0EC2}"/>
              </a:ext>
            </a:extLst>
          </p:cNvPr>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15" name="Imagen 14">
            <a:extLst>
              <a:ext uri="{FF2B5EF4-FFF2-40B4-BE49-F238E27FC236}">
                <a16:creationId xmlns:a16="http://schemas.microsoft.com/office/drawing/2014/main" id="{CE4A7CA1-4906-46A4-BA83-A135734018BE}"/>
              </a:ext>
            </a:extLst>
          </p:cNvPr>
          <p:cNvPicPr>
            <a:picLocks noChangeAspect="1"/>
          </p:cNvPicPr>
          <p:nvPr/>
        </p:nvPicPr>
        <p:blipFill rotWithShape="1">
          <a:blip r:embed="rId3"/>
          <a:srcRect t="7256" b="6894"/>
          <a:stretch/>
        </p:blipFill>
        <p:spPr>
          <a:xfrm>
            <a:off x="780838" y="1560829"/>
            <a:ext cx="10630323" cy="50354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883907" y="2660904"/>
            <a:ext cx="5201158" cy="2627376"/>
          </a:xfrm>
          <a:prstGeom prst="rect">
            <a:avLst/>
          </a:prstGeom>
        </p:spPr>
      </p:pic>
      <p:sp>
        <p:nvSpPr>
          <p:cNvPr id="3" name="object 3"/>
          <p:cNvSpPr txBox="1"/>
          <p:nvPr/>
        </p:nvSpPr>
        <p:spPr>
          <a:xfrm>
            <a:off x="368300" y="1905000"/>
            <a:ext cx="6143625" cy="3862070"/>
          </a:xfrm>
          <a:prstGeom prst="rect">
            <a:avLst/>
          </a:prstGeom>
        </p:spPr>
        <p:txBody>
          <a:bodyPr vert="horz" wrap="square" lIns="0" tIns="12700" rIns="0" bIns="0" rtlCol="0">
            <a:spAutoFit/>
          </a:bodyPr>
          <a:lstStyle/>
          <a:p>
            <a:pPr marL="50800">
              <a:lnSpc>
                <a:spcPct val="100000"/>
              </a:lnSpc>
              <a:spcBef>
                <a:spcPts val="100"/>
              </a:spcBef>
            </a:pPr>
            <a:r>
              <a:rPr lang="es-EC" b="1" spc="-10" noProof="0" dirty="0">
                <a:solidFill>
                  <a:srgbClr val="005087"/>
                </a:solidFill>
                <a:latin typeface="Arial"/>
                <a:cs typeface="Arial"/>
              </a:rPr>
              <a:t>28.3 Ganar-Ganar</a:t>
            </a:r>
          </a:p>
          <a:p>
            <a:pPr marL="50800">
              <a:lnSpc>
                <a:spcPct val="100000"/>
              </a:lnSpc>
              <a:spcBef>
                <a:spcPts val="1895"/>
              </a:spcBef>
            </a:pPr>
            <a:r>
              <a:rPr lang="es-EC" sz="1650" noProof="0" dirty="0">
                <a:solidFill>
                  <a:srgbClr val="334154"/>
                </a:solidFill>
                <a:latin typeface="Arial MT"/>
                <a:ea typeface="+mn-ea"/>
                <a:cs typeface="Arial"/>
              </a:rPr>
              <a:t>El ideal de la negociación de requisitos:</a:t>
            </a:r>
          </a:p>
          <a:p>
            <a:pPr marL="459740" indent="-113664">
              <a:lnSpc>
                <a:spcPct val="100000"/>
              </a:lnSpc>
              <a:spcBef>
                <a:spcPts val="810"/>
              </a:spcBef>
              <a:buSzPct val="81818"/>
              <a:buFont typeface="Arial MT"/>
              <a:buChar char="•"/>
              <a:tabLst>
                <a:tab pos="459740" algn="l"/>
              </a:tabLst>
            </a:pPr>
            <a:r>
              <a:rPr lang="es-EC" sz="1650" b="1" spc="-10" noProof="0" dirty="0">
                <a:solidFill>
                  <a:srgbClr val="333333"/>
                </a:solidFill>
                <a:latin typeface="Arial"/>
                <a:cs typeface="Arial"/>
              </a:rPr>
              <a:t>Ganar-</a:t>
            </a:r>
            <a:r>
              <a:rPr lang="es-EC" sz="1650" b="1" noProof="0" dirty="0">
                <a:solidFill>
                  <a:srgbClr val="333333"/>
                </a:solidFill>
                <a:latin typeface="Arial"/>
                <a:cs typeface="Arial"/>
              </a:rPr>
              <a:t>Ganar:</a:t>
            </a:r>
            <a:r>
              <a:rPr lang="es-EC" sz="1650" b="1" spc="-40" noProof="0" dirty="0">
                <a:solidFill>
                  <a:srgbClr val="333333"/>
                </a:solidFill>
                <a:latin typeface="Arial"/>
                <a:cs typeface="Arial"/>
              </a:rPr>
              <a:t> </a:t>
            </a:r>
            <a:r>
              <a:rPr lang="es-EC" sz="1650" noProof="0" dirty="0">
                <a:solidFill>
                  <a:srgbClr val="334154"/>
                </a:solidFill>
                <a:latin typeface="Arial MT"/>
                <a:ea typeface="+mn-ea"/>
                <a:cs typeface="Arial"/>
              </a:rPr>
              <a:t>Todas las partes satisfacen sus necesidades.</a:t>
            </a:r>
          </a:p>
          <a:p>
            <a:pPr marL="459740" indent="-113664">
              <a:lnSpc>
                <a:spcPct val="100000"/>
              </a:lnSpc>
              <a:spcBef>
                <a:spcPts val="730"/>
              </a:spcBef>
              <a:buSzPct val="81818"/>
              <a:buFont typeface="Arial MT"/>
              <a:buChar char="•"/>
              <a:tabLst>
                <a:tab pos="459740" algn="l"/>
              </a:tabLst>
            </a:pPr>
            <a:r>
              <a:rPr lang="es-EC" sz="1650" b="1" spc="-10" noProof="0" dirty="0">
                <a:solidFill>
                  <a:srgbClr val="333333"/>
                </a:solidFill>
                <a:latin typeface="Arial"/>
                <a:cs typeface="Arial"/>
              </a:rPr>
              <a:t>Ganar-</a:t>
            </a:r>
            <a:r>
              <a:rPr lang="es-EC" sz="1650" b="1" noProof="0" dirty="0">
                <a:solidFill>
                  <a:srgbClr val="333333"/>
                </a:solidFill>
                <a:latin typeface="Arial"/>
                <a:cs typeface="Arial"/>
              </a:rPr>
              <a:t>Perder:</a:t>
            </a:r>
            <a:r>
              <a:rPr lang="es-EC" sz="1650" b="1" spc="-55" noProof="0" dirty="0">
                <a:solidFill>
                  <a:srgbClr val="333333"/>
                </a:solidFill>
                <a:latin typeface="Arial"/>
                <a:cs typeface="Arial"/>
              </a:rPr>
              <a:t> </a:t>
            </a:r>
            <a:r>
              <a:rPr lang="es-EC" sz="1650" noProof="0" dirty="0">
                <a:solidFill>
                  <a:srgbClr val="334154"/>
                </a:solidFill>
                <a:latin typeface="Arial MT"/>
                <a:ea typeface="+mn-ea"/>
                <a:cs typeface="Arial"/>
              </a:rPr>
              <a:t>Una parte satisface sus deseos a costa</a:t>
            </a:r>
          </a:p>
          <a:p>
            <a:pPr marL="460375">
              <a:lnSpc>
                <a:spcPct val="100000"/>
              </a:lnSpc>
            </a:pPr>
            <a:r>
              <a:rPr lang="es-EC" sz="1650" noProof="0" dirty="0">
                <a:solidFill>
                  <a:srgbClr val="334154"/>
                </a:solidFill>
                <a:latin typeface="Arial MT"/>
                <a:ea typeface="+mn-ea"/>
                <a:cs typeface="Arial"/>
              </a:rPr>
              <a:t>de otra (común en estrategia de Decisión).</a:t>
            </a:r>
          </a:p>
          <a:p>
            <a:pPr marL="459740" indent="-142240">
              <a:lnSpc>
                <a:spcPct val="100000"/>
              </a:lnSpc>
              <a:spcBef>
                <a:spcPts val="219"/>
              </a:spcBef>
              <a:buSzPct val="81818"/>
              <a:buFont typeface="Arial MT"/>
              <a:buChar char="•"/>
              <a:tabLst>
                <a:tab pos="459740" algn="l"/>
              </a:tabLst>
            </a:pPr>
            <a:r>
              <a:rPr lang="es-EC" sz="1650" b="1" spc="-10" noProof="0" dirty="0">
                <a:solidFill>
                  <a:srgbClr val="333333"/>
                </a:solidFill>
                <a:latin typeface="Arial"/>
                <a:cs typeface="Arial"/>
              </a:rPr>
              <a:t>Perder-</a:t>
            </a:r>
            <a:r>
              <a:rPr lang="es-EC" sz="1650" b="1" noProof="0" dirty="0">
                <a:solidFill>
                  <a:srgbClr val="333333"/>
                </a:solidFill>
                <a:latin typeface="Arial"/>
                <a:cs typeface="Arial"/>
              </a:rPr>
              <a:t>Perder:</a:t>
            </a:r>
            <a:r>
              <a:rPr lang="es-EC" sz="1650" b="1" spc="-45" noProof="0" dirty="0">
                <a:solidFill>
                  <a:srgbClr val="333333"/>
                </a:solidFill>
                <a:latin typeface="Arial"/>
                <a:cs typeface="Arial"/>
              </a:rPr>
              <a:t> </a:t>
            </a:r>
            <a:r>
              <a:rPr lang="es-EC" sz="1650" noProof="0" dirty="0">
                <a:solidFill>
                  <a:srgbClr val="334154"/>
                </a:solidFill>
                <a:latin typeface="Arial MT"/>
                <a:ea typeface="+mn-ea"/>
                <a:cs typeface="Arial"/>
              </a:rPr>
              <a:t>Nadie logra sus objetivos.</a:t>
            </a:r>
          </a:p>
          <a:p>
            <a:pPr>
              <a:lnSpc>
                <a:spcPct val="100000"/>
              </a:lnSpc>
              <a:spcBef>
                <a:spcPts val="240"/>
              </a:spcBef>
            </a:pPr>
            <a:endParaRPr lang="es-EC" sz="1650" noProof="0" dirty="0">
              <a:latin typeface="Arial MT"/>
              <a:cs typeface="Arial MT"/>
            </a:endParaRPr>
          </a:p>
          <a:p>
            <a:pPr marL="50800">
              <a:lnSpc>
                <a:spcPct val="100000"/>
              </a:lnSpc>
            </a:pPr>
            <a:r>
              <a:rPr lang="es-EC" b="1" spc="-10" noProof="0" dirty="0">
                <a:solidFill>
                  <a:srgbClr val="005087"/>
                </a:solidFill>
                <a:latin typeface="Arial"/>
                <a:cs typeface="Arial"/>
              </a:rPr>
              <a:t>28.4 Beneficios</a:t>
            </a:r>
          </a:p>
          <a:p>
            <a:pPr marL="50800" marR="781050">
              <a:lnSpc>
                <a:spcPct val="100000"/>
              </a:lnSpc>
              <a:spcBef>
                <a:spcPts val="560"/>
              </a:spcBef>
            </a:pPr>
            <a:r>
              <a:rPr lang="es-EC" sz="1650" b="1" noProof="0" dirty="0">
                <a:solidFill>
                  <a:srgbClr val="333333"/>
                </a:solidFill>
                <a:latin typeface="Arial"/>
                <a:cs typeface="Arial"/>
              </a:rPr>
              <a:t>Resolución</a:t>
            </a:r>
            <a:r>
              <a:rPr lang="es-EC" sz="1650" b="1" spc="-55" noProof="0" dirty="0">
                <a:solidFill>
                  <a:srgbClr val="333333"/>
                </a:solidFill>
                <a:latin typeface="Arial"/>
                <a:cs typeface="Arial"/>
              </a:rPr>
              <a:t> </a:t>
            </a:r>
            <a:r>
              <a:rPr lang="es-EC" sz="1650" b="1" noProof="0" dirty="0">
                <a:solidFill>
                  <a:srgbClr val="333333"/>
                </a:solidFill>
                <a:latin typeface="Arial"/>
                <a:cs typeface="Arial"/>
              </a:rPr>
              <a:t>a</a:t>
            </a:r>
            <a:r>
              <a:rPr lang="es-EC" sz="1650" b="1" spc="-30" noProof="0" dirty="0">
                <a:solidFill>
                  <a:srgbClr val="333333"/>
                </a:solidFill>
                <a:latin typeface="Arial"/>
                <a:cs typeface="Arial"/>
              </a:rPr>
              <a:t> </a:t>
            </a:r>
            <a:r>
              <a:rPr lang="es-EC" sz="1650" b="1" noProof="0" dirty="0">
                <a:solidFill>
                  <a:srgbClr val="333333"/>
                </a:solidFill>
                <a:latin typeface="Arial"/>
                <a:cs typeface="Arial"/>
              </a:rPr>
              <a:t>nivel de</a:t>
            </a:r>
            <a:r>
              <a:rPr lang="es-EC" sz="1650" b="1" spc="-35" noProof="0" dirty="0">
                <a:solidFill>
                  <a:srgbClr val="333333"/>
                </a:solidFill>
                <a:latin typeface="Arial"/>
                <a:cs typeface="Arial"/>
              </a:rPr>
              <a:t> </a:t>
            </a:r>
            <a:r>
              <a:rPr lang="es-EC" sz="1650" b="1" noProof="0" dirty="0">
                <a:solidFill>
                  <a:srgbClr val="333333"/>
                </a:solidFill>
                <a:latin typeface="Arial"/>
                <a:cs typeface="Arial"/>
              </a:rPr>
              <a:t>objetivos:</a:t>
            </a:r>
            <a:r>
              <a:rPr lang="es-EC" sz="1650" b="1" spc="-10" noProof="0" dirty="0">
                <a:solidFill>
                  <a:srgbClr val="333333"/>
                </a:solidFill>
                <a:latin typeface="Arial"/>
                <a:cs typeface="Arial"/>
              </a:rPr>
              <a:t> </a:t>
            </a:r>
            <a:r>
              <a:rPr lang="es-EC" sz="1650" noProof="0" dirty="0">
                <a:solidFill>
                  <a:srgbClr val="334154"/>
                </a:solidFill>
                <a:latin typeface="Arial MT"/>
                <a:ea typeface="+mn-ea"/>
                <a:cs typeface="Arial"/>
              </a:rPr>
              <a:t>Resolver conflictos en metas (</a:t>
            </a:r>
            <a:r>
              <a:rPr lang="es-EC" sz="1650" noProof="0" dirty="0" err="1">
                <a:solidFill>
                  <a:srgbClr val="334154"/>
                </a:solidFill>
                <a:latin typeface="Arial MT"/>
                <a:ea typeface="+mn-ea"/>
                <a:cs typeface="Arial"/>
              </a:rPr>
              <a:t>Goals</a:t>
            </a:r>
            <a:r>
              <a:rPr lang="es-EC" sz="1650" noProof="0" dirty="0">
                <a:solidFill>
                  <a:srgbClr val="334154"/>
                </a:solidFill>
                <a:latin typeface="Arial MT"/>
                <a:ea typeface="+mn-ea"/>
                <a:cs typeface="Arial"/>
              </a:rPr>
              <a:t>) antes que en requisitos detallados.</a:t>
            </a:r>
          </a:p>
          <a:p>
            <a:pPr marL="50800" marR="1221740">
              <a:lnSpc>
                <a:spcPct val="100000"/>
              </a:lnSpc>
              <a:spcBef>
                <a:spcPts val="994"/>
              </a:spcBef>
            </a:pPr>
            <a:r>
              <a:rPr lang="es-EC" sz="1650" b="1" noProof="0" dirty="0">
                <a:solidFill>
                  <a:srgbClr val="333333"/>
                </a:solidFill>
                <a:latin typeface="Arial"/>
                <a:cs typeface="Arial"/>
              </a:rPr>
              <a:t>Escenarios:</a:t>
            </a:r>
            <a:r>
              <a:rPr lang="es-EC" sz="1650" b="1" spc="-55" noProof="0" dirty="0">
                <a:solidFill>
                  <a:srgbClr val="333333"/>
                </a:solidFill>
                <a:latin typeface="Arial"/>
                <a:cs typeface="Arial"/>
              </a:rPr>
              <a:t> </a:t>
            </a:r>
            <a:r>
              <a:rPr lang="es-EC" sz="1650" noProof="0" dirty="0">
                <a:solidFill>
                  <a:srgbClr val="334154"/>
                </a:solidFill>
                <a:latin typeface="Arial MT"/>
                <a:ea typeface="+mn-ea"/>
                <a:cs typeface="Arial"/>
              </a:rPr>
              <a:t>Usar ejemplos concretos para clarificar conflictos.</a:t>
            </a:r>
          </a:p>
        </p:txBody>
      </p:sp>
      <p:sp>
        <p:nvSpPr>
          <p:cNvPr id="4" name="object 4"/>
          <p:cNvSpPr txBox="1">
            <a:spLocks noGrp="1"/>
          </p:cNvSpPr>
          <p:nvPr>
            <p:ph type="title"/>
          </p:nvPr>
        </p:nvSpPr>
        <p:spPr>
          <a:xfrm>
            <a:off x="-1295400" y="591437"/>
            <a:ext cx="9688195" cy="597599"/>
          </a:xfrm>
          <a:prstGeom prst="rect">
            <a:avLst/>
          </a:prstGeom>
        </p:spPr>
        <p:txBody>
          <a:bodyPr vert="horz" wrap="square" lIns="0" tIns="88900" rIns="0" bIns="0" rtlCol="0">
            <a:spAutoFit/>
          </a:bodyPr>
          <a:lstStyle/>
          <a:p>
            <a:pPr marL="1831975">
              <a:lnSpc>
                <a:spcPct val="100000"/>
              </a:lnSpc>
              <a:spcBef>
                <a:spcPts val="100"/>
              </a:spcBef>
            </a:pPr>
            <a:r>
              <a:rPr lang="es-EC" noProof="0" dirty="0"/>
              <a:t>28.3</a:t>
            </a:r>
            <a:r>
              <a:rPr lang="es-EC" spc="-60" noProof="0" dirty="0"/>
              <a:t> </a:t>
            </a:r>
            <a:r>
              <a:rPr lang="es-EC" noProof="0" dirty="0"/>
              <a:t>Resultados</a:t>
            </a:r>
            <a:r>
              <a:rPr lang="es-EC" spc="-40" noProof="0" dirty="0"/>
              <a:t> </a:t>
            </a:r>
            <a:r>
              <a:rPr lang="es-EC" noProof="0" dirty="0"/>
              <a:t>y</a:t>
            </a:r>
            <a:r>
              <a:rPr lang="es-EC" spc="-45" noProof="0" dirty="0"/>
              <a:t> </a:t>
            </a:r>
            <a:r>
              <a:rPr lang="es-EC" noProof="0" dirty="0"/>
              <a:t>28.4</a:t>
            </a:r>
            <a:r>
              <a:rPr lang="es-EC" spc="-60" noProof="0" dirty="0"/>
              <a:t> </a:t>
            </a:r>
            <a:r>
              <a:rPr lang="es-EC" spc="-10" noProof="0" dirty="0"/>
              <a:t>Beneficios</a:t>
            </a:r>
          </a:p>
        </p:txBody>
      </p:sp>
      <p:sp>
        <p:nvSpPr>
          <p:cNvPr id="5" name="object 13">
            <a:extLst>
              <a:ext uri="{FF2B5EF4-FFF2-40B4-BE49-F238E27FC236}">
                <a16:creationId xmlns:a16="http://schemas.microsoft.com/office/drawing/2014/main" id="{2242E0B9-BAA6-4293-A1C3-22F1E7B5208B}"/>
              </a:ext>
            </a:extLst>
          </p:cNvPr>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53233" y="2506662"/>
            <a:ext cx="6684009" cy="1844675"/>
          </a:xfrm>
          <a:prstGeom prst="rect">
            <a:avLst/>
          </a:prstGeom>
        </p:spPr>
        <p:txBody>
          <a:bodyPr vert="horz" wrap="square" lIns="0" tIns="12700" rIns="0" bIns="0" rtlCol="0">
            <a:spAutoFit/>
          </a:bodyPr>
          <a:lstStyle/>
          <a:p>
            <a:pPr algn="ctr">
              <a:lnSpc>
                <a:spcPct val="100000"/>
              </a:lnSpc>
              <a:spcBef>
                <a:spcPts val="100"/>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17:</a:t>
            </a:r>
            <a:endParaRPr lang="es-EC" sz="2100" noProof="0" dirty="0">
              <a:latin typeface="Calibri"/>
              <a:cs typeface="Calibri"/>
            </a:endParaRPr>
          </a:p>
          <a:p>
            <a:pPr marL="12065" marR="5080" algn="ctr">
              <a:lnSpc>
                <a:spcPct val="100000"/>
              </a:lnSpc>
              <a:spcBef>
                <a:spcPts val="280"/>
              </a:spcBef>
            </a:pPr>
            <a:r>
              <a:rPr lang="es-EC" sz="4800" spc="-25" noProof="0" dirty="0">
                <a:solidFill>
                  <a:srgbClr val="002854"/>
                </a:solidFill>
                <a:latin typeface="Times New Roman"/>
                <a:cs typeface="Times New Roman"/>
              </a:rPr>
              <a:t>FUNDAMENTOS</a:t>
            </a:r>
            <a:r>
              <a:rPr lang="es-EC" sz="4800" spc="-120" noProof="0" dirty="0">
                <a:solidFill>
                  <a:srgbClr val="002854"/>
                </a:solidFill>
                <a:latin typeface="Times New Roman"/>
                <a:cs typeface="Times New Roman"/>
              </a:rPr>
              <a:t> </a:t>
            </a:r>
            <a:r>
              <a:rPr lang="es-EC" sz="4800" noProof="0" dirty="0">
                <a:solidFill>
                  <a:srgbClr val="002854"/>
                </a:solidFill>
                <a:latin typeface="Times New Roman"/>
                <a:cs typeface="Times New Roman"/>
              </a:rPr>
              <a:t>DE</a:t>
            </a:r>
            <a:r>
              <a:rPr lang="es-EC" sz="4800" spc="-105" noProof="0" dirty="0">
                <a:solidFill>
                  <a:srgbClr val="002854"/>
                </a:solidFill>
                <a:latin typeface="Times New Roman"/>
                <a:cs typeface="Times New Roman"/>
              </a:rPr>
              <a:t> </a:t>
            </a:r>
            <a:r>
              <a:rPr lang="es-EC" sz="4800" spc="-295" noProof="0" dirty="0">
                <a:solidFill>
                  <a:srgbClr val="002854"/>
                </a:solidFill>
                <a:latin typeface="Times New Roman"/>
                <a:cs typeface="Times New Roman"/>
              </a:rPr>
              <a:t>LA </a:t>
            </a:r>
            <a:r>
              <a:rPr lang="es-EC" sz="4800" spc="-10" noProof="0" dirty="0">
                <a:solidFill>
                  <a:srgbClr val="002854"/>
                </a:solidFill>
                <a:latin typeface="Times New Roman"/>
                <a:cs typeface="Times New Roman"/>
              </a:rPr>
              <a:t>ELICITACIÓN</a:t>
            </a:r>
            <a:endParaRPr lang="es-EC" sz="4800" noProof="0" dirty="0">
              <a:latin typeface="Times New Roman"/>
              <a:cs typeface="Times New Roman"/>
            </a:endParaRPr>
          </a:p>
        </p:txBody>
      </p:sp>
      <p:sp>
        <p:nvSpPr>
          <p:cNvPr id="3" name="object 3"/>
          <p:cNvSpPr/>
          <p:nvPr/>
        </p:nvSpPr>
        <p:spPr>
          <a:xfrm>
            <a:off x="5618988" y="4690871"/>
            <a:ext cx="952500" cy="38100"/>
          </a:xfrm>
          <a:custGeom>
            <a:avLst/>
            <a:gdLst/>
            <a:ahLst/>
            <a:cxnLst/>
            <a:rect l="l" t="t" r="r" b="b"/>
            <a:pathLst>
              <a:path w="952500" h="38100">
                <a:moveTo>
                  <a:pt x="952500" y="0"/>
                </a:moveTo>
                <a:lnTo>
                  <a:pt x="0" y="0"/>
                </a:lnTo>
                <a:lnTo>
                  <a:pt x="0" y="38100"/>
                </a:lnTo>
                <a:lnTo>
                  <a:pt x="952500" y="38100"/>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txBox="1">
            <a:spLocks noGrp="1"/>
          </p:cNvSpPr>
          <p:nvPr>
            <p:ph type="title"/>
          </p:nvPr>
        </p:nvSpPr>
        <p:spPr>
          <a:xfrm>
            <a:off x="-1600200" y="667637"/>
            <a:ext cx="8610600" cy="520655"/>
          </a:xfrm>
          <a:prstGeom prst="rect">
            <a:avLst/>
          </a:prstGeom>
        </p:spPr>
        <p:txBody>
          <a:bodyPr vert="horz" wrap="square" lIns="0" tIns="12700" rIns="0" bIns="0" rtlCol="0">
            <a:spAutoFit/>
          </a:bodyPr>
          <a:lstStyle/>
          <a:p>
            <a:pPr marL="2265680">
              <a:lnSpc>
                <a:spcPct val="100000"/>
              </a:lnSpc>
              <a:spcBef>
                <a:spcPts val="100"/>
              </a:spcBef>
            </a:pPr>
            <a:r>
              <a:rPr lang="es-EC" noProof="0" dirty="0"/>
              <a:t>29.</a:t>
            </a:r>
            <a:r>
              <a:rPr lang="es-EC" spc="-85" noProof="0" dirty="0"/>
              <a:t> </a:t>
            </a:r>
            <a:r>
              <a:rPr lang="es-EC" noProof="0" dirty="0"/>
              <a:t>Conflictos:</a:t>
            </a:r>
            <a:r>
              <a:rPr lang="es-EC" spc="-90" noProof="0" dirty="0"/>
              <a:t> </a:t>
            </a:r>
            <a:r>
              <a:rPr lang="es-EC" noProof="0" dirty="0"/>
              <a:t>Causas</a:t>
            </a:r>
            <a:r>
              <a:rPr lang="es-EC" spc="-70" noProof="0" dirty="0"/>
              <a:t> </a:t>
            </a:r>
            <a:r>
              <a:rPr lang="es-EC" noProof="0" dirty="0"/>
              <a:t>y</a:t>
            </a:r>
            <a:r>
              <a:rPr lang="es-EC" spc="-80" noProof="0" dirty="0"/>
              <a:t> </a:t>
            </a:r>
            <a:r>
              <a:rPr lang="es-EC" spc="-10" noProof="0" dirty="0"/>
              <a:t>Tipos</a:t>
            </a:r>
          </a:p>
        </p:txBody>
      </p:sp>
      <p:sp>
        <p:nvSpPr>
          <p:cNvPr id="13" name="object 13">
            <a:extLst>
              <a:ext uri="{FF2B5EF4-FFF2-40B4-BE49-F238E27FC236}">
                <a16:creationId xmlns:a16="http://schemas.microsoft.com/office/drawing/2014/main" id="{90FCF11B-6DD0-4B20-874C-679CC203FE22}"/>
              </a:ext>
            </a:extLst>
          </p:cNvPr>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15" name="Imagen 14">
            <a:extLst>
              <a:ext uri="{FF2B5EF4-FFF2-40B4-BE49-F238E27FC236}">
                <a16:creationId xmlns:a16="http://schemas.microsoft.com/office/drawing/2014/main" id="{8CA1C358-8277-4342-84FF-7C7C34959129}"/>
              </a:ext>
            </a:extLst>
          </p:cNvPr>
          <p:cNvPicPr>
            <a:picLocks noChangeAspect="1"/>
          </p:cNvPicPr>
          <p:nvPr/>
        </p:nvPicPr>
        <p:blipFill>
          <a:blip r:embed="rId3"/>
          <a:stretch>
            <a:fillRect/>
          </a:stretch>
        </p:blipFill>
        <p:spPr>
          <a:xfrm>
            <a:off x="969386" y="1828800"/>
            <a:ext cx="10253228" cy="44958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1219200" y="609600"/>
            <a:ext cx="9688195" cy="1155897"/>
          </a:xfrm>
          <a:prstGeom prst="rect">
            <a:avLst/>
          </a:prstGeom>
        </p:spPr>
        <p:txBody>
          <a:bodyPr vert="horz" wrap="square" lIns="0" tIns="88900" rIns="0" bIns="0" rtlCol="0">
            <a:spAutoFit/>
          </a:bodyPr>
          <a:lstStyle/>
          <a:p>
            <a:pPr marL="1746250">
              <a:lnSpc>
                <a:spcPct val="100000"/>
              </a:lnSpc>
              <a:spcBef>
                <a:spcPts val="100"/>
              </a:spcBef>
            </a:pPr>
            <a:r>
              <a:rPr lang="es-EC" noProof="0" dirty="0"/>
              <a:t>30.</a:t>
            </a:r>
            <a:r>
              <a:rPr lang="es-EC" spc="-100" noProof="0" dirty="0"/>
              <a:t> </a:t>
            </a:r>
            <a:r>
              <a:rPr lang="es-EC" noProof="0" dirty="0"/>
              <a:t>Estrategias</a:t>
            </a:r>
            <a:r>
              <a:rPr lang="es-EC" spc="-80" noProof="0" dirty="0"/>
              <a:t> </a:t>
            </a:r>
            <a:r>
              <a:rPr lang="es-EC" noProof="0" dirty="0"/>
              <a:t>de</a:t>
            </a:r>
            <a:r>
              <a:rPr lang="es-EC" spc="-95" noProof="0" dirty="0"/>
              <a:t> </a:t>
            </a:r>
            <a:r>
              <a:rPr lang="es-EC" spc="-10" noProof="0" dirty="0"/>
              <a:t>Resolución</a:t>
            </a:r>
          </a:p>
        </p:txBody>
      </p:sp>
      <p:sp>
        <p:nvSpPr>
          <p:cNvPr id="7" name="object 13">
            <a:extLst>
              <a:ext uri="{FF2B5EF4-FFF2-40B4-BE49-F238E27FC236}">
                <a16:creationId xmlns:a16="http://schemas.microsoft.com/office/drawing/2014/main" id="{ACBE3188-9987-4F2A-AD4B-F104854090E8}"/>
              </a:ext>
            </a:extLst>
          </p:cNvPr>
          <p:cNvSpPr/>
          <p:nvPr/>
        </p:nvSpPr>
        <p:spPr>
          <a:xfrm>
            <a:off x="571500" y="1239011"/>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11" name="Imagen 10">
            <a:extLst>
              <a:ext uri="{FF2B5EF4-FFF2-40B4-BE49-F238E27FC236}">
                <a16:creationId xmlns:a16="http://schemas.microsoft.com/office/drawing/2014/main" id="{400A021B-49B2-43EC-BF4F-E82BD63B2CC6}"/>
              </a:ext>
            </a:extLst>
          </p:cNvPr>
          <p:cNvPicPr>
            <a:picLocks noChangeAspect="1"/>
          </p:cNvPicPr>
          <p:nvPr/>
        </p:nvPicPr>
        <p:blipFill>
          <a:blip r:embed="rId3"/>
          <a:stretch>
            <a:fillRect/>
          </a:stretch>
        </p:blipFill>
        <p:spPr>
          <a:xfrm>
            <a:off x="481739" y="1524000"/>
            <a:ext cx="11228522" cy="4923444"/>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62000" y="647248"/>
            <a:ext cx="9688195" cy="1155897"/>
          </a:xfrm>
          <a:prstGeom prst="rect">
            <a:avLst/>
          </a:prstGeom>
        </p:spPr>
        <p:txBody>
          <a:bodyPr vert="horz" wrap="square" lIns="0" tIns="88900" rIns="0" bIns="0" rtlCol="0">
            <a:spAutoFit/>
          </a:bodyPr>
          <a:lstStyle/>
          <a:p>
            <a:pPr marL="1450975">
              <a:lnSpc>
                <a:spcPct val="100000"/>
              </a:lnSpc>
              <a:spcBef>
                <a:spcPts val="100"/>
              </a:spcBef>
            </a:pPr>
            <a:r>
              <a:rPr lang="es-EC" noProof="0" dirty="0"/>
              <a:t>30.5</a:t>
            </a:r>
            <a:r>
              <a:rPr lang="es-EC" spc="-40" noProof="0" dirty="0"/>
              <a:t> </a:t>
            </a:r>
            <a:r>
              <a:rPr lang="es-EC" noProof="0" dirty="0"/>
              <a:t>Idoneidad:</a:t>
            </a:r>
            <a:r>
              <a:rPr lang="es-EC" spc="-40" noProof="0" dirty="0"/>
              <a:t> </a:t>
            </a:r>
            <a:r>
              <a:rPr lang="es-EC" noProof="0" dirty="0"/>
              <a:t>Tipos</a:t>
            </a:r>
            <a:r>
              <a:rPr lang="es-EC" spc="-50" noProof="0" dirty="0"/>
              <a:t> </a:t>
            </a:r>
            <a:r>
              <a:rPr lang="es-EC" noProof="0" dirty="0"/>
              <a:t>vs.</a:t>
            </a:r>
            <a:r>
              <a:rPr lang="es-EC" spc="-25" noProof="0" dirty="0"/>
              <a:t> </a:t>
            </a:r>
            <a:r>
              <a:rPr lang="es-EC" spc="-10" noProof="0" dirty="0"/>
              <a:t>Estrategias</a:t>
            </a:r>
          </a:p>
        </p:txBody>
      </p:sp>
      <p:sp>
        <p:nvSpPr>
          <p:cNvPr id="5" name="object 13">
            <a:extLst>
              <a:ext uri="{FF2B5EF4-FFF2-40B4-BE49-F238E27FC236}">
                <a16:creationId xmlns:a16="http://schemas.microsoft.com/office/drawing/2014/main" id="{BE30E39E-5B33-4DE7-8AF5-153F7B1FA369}"/>
              </a:ext>
            </a:extLst>
          </p:cNvPr>
          <p:cNvSpPr/>
          <p:nvPr/>
        </p:nvSpPr>
        <p:spPr>
          <a:xfrm>
            <a:off x="571499" y="1371600"/>
            <a:ext cx="11049000" cy="18415"/>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pic>
        <p:nvPicPr>
          <p:cNvPr id="7" name="Imagen 6">
            <a:extLst>
              <a:ext uri="{FF2B5EF4-FFF2-40B4-BE49-F238E27FC236}">
                <a16:creationId xmlns:a16="http://schemas.microsoft.com/office/drawing/2014/main" id="{0498493B-FF9A-4F25-AF0A-066F18AE363D}"/>
              </a:ext>
            </a:extLst>
          </p:cNvPr>
          <p:cNvPicPr>
            <a:picLocks noChangeAspect="1"/>
          </p:cNvPicPr>
          <p:nvPr/>
        </p:nvPicPr>
        <p:blipFill>
          <a:blip r:embed="rId3"/>
          <a:stretch>
            <a:fillRect/>
          </a:stretch>
        </p:blipFill>
        <p:spPr>
          <a:xfrm>
            <a:off x="700160" y="2216276"/>
            <a:ext cx="10791679" cy="357263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B29374DC-63D0-4E65-98EF-373D9A17DCCD}"/>
              </a:ext>
            </a:extLst>
          </p:cNvPr>
          <p:cNvSpPr>
            <a:spLocks noChangeArrowheads="1"/>
          </p:cNvSpPr>
          <p:nvPr/>
        </p:nvSpPr>
        <p:spPr bwMode="auto">
          <a:xfrm>
            <a:off x="571500" y="593128"/>
            <a:ext cx="3048000"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s-EC" sz="3300" b="1" noProof="0" dirty="0">
                <a:solidFill>
                  <a:srgbClr val="005087"/>
                </a:solidFill>
                <a:latin typeface="Arial"/>
                <a:ea typeface="+mj-ea"/>
                <a:cs typeface="Arial"/>
              </a:rPr>
              <a:t>Conclusiones</a:t>
            </a:r>
          </a:p>
        </p:txBody>
      </p:sp>
      <p:sp>
        <p:nvSpPr>
          <p:cNvPr id="6" name="CuadroTexto 5">
            <a:extLst>
              <a:ext uri="{FF2B5EF4-FFF2-40B4-BE49-F238E27FC236}">
                <a16:creationId xmlns:a16="http://schemas.microsoft.com/office/drawing/2014/main" id="{DEC0933A-77BC-4C9A-9F1A-BDD6F6F985F8}"/>
              </a:ext>
            </a:extLst>
          </p:cNvPr>
          <p:cNvSpPr txBox="1"/>
          <p:nvPr/>
        </p:nvSpPr>
        <p:spPr>
          <a:xfrm>
            <a:off x="609600" y="1774226"/>
            <a:ext cx="5257800" cy="369331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EC" sz="1650" noProof="0" dirty="0">
                <a:solidFill>
                  <a:srgbClr val="334154"/>
                </a:solidFill>
                <a:latin typeface="Arial MT"/>
                <a:ea typeface="+mn-ea"/>
                <a:cs typeface="Arial"/>
              </a:rPr>
              <a:t>La</a:t>
            </a:r>
            <a:r>
              <a:rPr lang="es-EC" sz="1650" b="1" noProof="0" dirty="0">
                <a:solidFill>
                  <a:srgbClr val="334154"/>
                </a:solidFill>
                <a:latin typeface="Arial MT"/>
                <a:ea typeface="+mn-ea"/>
                <a:cs typeface="Arial"/>
              </a:rPr>
              <a:t> Elicitación </a:t>
            </a:r>
            <a:r>
              <a:rPr lang="es-EC" sz="1650" noProof="0" dirty="0">
                <a:solidFill>
                  <a:srgbClr val="334154"/>
                </a:solidFill>
                <a:latin typeface="Arial MT"/>
                <a:ea typeface="+mn-ea"/>
                <a:cs typeface="Arial"/>
              </a:rPr>
              <a:t>correcta evita construir el producto equivocado.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s-EC" sz="1650" noProof="0" dirty="0">
              <a:solidFill>
                <a:srgbClr val="334154"/>
              </a:solidFill>
              <a:latin typeface="Arial MT"/>
              <a:ea typeface="+mn-ea"/>
              <a:cs typeface="Aria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EC" sz="1650" noProof="0" dirty="0">
                <a:solidFill>
                  <a:srgbClr val="334154"/>
                </a:solidFill>
                <a:latin typeface="Arial MT"/>
                <a:ea typeface="+mn-ea"/>
                <a:cs typeface="Arial"/>
              </a:rPr>
              <a:t>Una buena </a:t>
            </a:r>
            <a:r>
              <a:rPr lang="es-EC" sz="1650" b="1" noProof="0" dirty="0">
                <a:solidFill>
                  <a:srgbClr val="334154"/>
                </a:solidFill>
                <a:latin typeface="Arial MT"/>
                <a:ea typeface="+mn-ea"/>
                <a:cs typeface="Arial"/>
              </a:rPr>
              <a:t>Documentación</a:t>
            </a:r>
            <a:r>
              <a:rPr lang="es-EC" sz="1650" noProof="0" dirty="0">
                <a:solidFill>
                  <a:srgbClr val="334154"/>
                </a:solidFill>
                <a:latin typeface="Arial MT"/>
                <a:ea typeface="+mn-ea"/>
                <a:cs typeface="Arial"/>
              </a:rPr>
              <a:t> reduce la ambigüedad y sirve como contrato entre cliente y desarrollador. </a:t>
            </a:r>
          </a:p>
          <a:p>
            <a:pPr marR="0" lvl="0" algn="l" defTabSz="914400" rtl="0" eaLnBrk="0" fontAlgn="base" latinLnBrk="0" hangingPunct="0">
              <a:lnSpc>
                <a:spcPct val="100000"/>
              </a:lnSpc>
              <a:spcBef>
                <a:spcPct val="0"/>
              </a:spcBef>
              <a:spcAft>
                <a:spcPct val="0"/>
              </a:spcAft>
              <a:buClrTx/>
              <a:buSzTx/>
              <a:tabLst/>
            </a:pPr>
            <a:endParaRPr lang="es-EC" sz="1650" noProof="0" dirty="0">
              <a:solidFill>
                <a:srgbClr val="334154"/>
              </a:solidFill>
              <a:latin typeface="Arial MT"/>
              <a:ea typeface="+mn-ea"/>
              <a:cs typeface="Arial"/>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s-EC" sz="1650" noProof="0" dirty="0">
                <a:solidFill>
                  <a:srgbClr val="334154"/>
                </a:solidFill>
                <a:latin typeface="Arial MT"/>
                <a:ea typeface="+mn-ea"/>
                <a:cs typeface="Arial"/>
              </a:rPr>
              <a:t>La </a:t>
            </a:r>
            <a:r>
              <a:rPr lang="es-EC" sz="1650" b="1" noProof="0" dirty="0">
                <a:solidFill>
                  <a:srgbClr val="334154"/>
                </a:solidFill>
                <a:latin typeface="Arial MT"/>
                <a:ea typeface="+mn-ea"/>
                <a:cs typeface="Arial"/>
              </a:rPr>
              <a:t>Negociación</a:t>
            </a:r>
            <a:r>
              <a:rPr lang="es-EC" sz="1650" noProof="0" dirty="0">
                <a:solidFill>
                  <a:srgbClr val="334154"/>
                </a:solidFill>
                <a:latin typeface="Arial MT"/>
                <a:ea typeface="+mn-ea"/>
                <a:cs typeface="Arial"/>
              </a:rPr>
              <a:t> efectiva busca el enfoque "Ganar-Ganar", asegurando que el sistema sea aceptado por todos los </a:t>
            </a:r>
            <a:r>
              <a:rPr lang="es-EC" sz="1650" noProof="0" dirty="0" err="1">
                <a:solidFill>
                  <a:srgbClr val="334154"/>
                </a:solidFill>
                <a:latin typeface="Arial MT"/>
                <a:ea typeface="+mn-ea"/>
                <a:cs typeface="Arial"/>
              </a:rPr>
              <a:t>stakeholders</a:t>
            </a:r>
            <a:r>
              <a:rPr lang="es-EC" sz="1650" noProof="0" dirty="0">
                <a:solidFill>
                  <a:srgbClr val="334154"/>
                </a:solidFill>
                <a:latin typeface="Arial MT"/>
                <a:ea typeface="+mn-ea"/>
                <a:cs typeface="Arial"/>
              </a:rPr>
              <a:t>.</a:t>
            </a:r>
          </a:p>
          <a:p>
            <a:pPr marL="0" marR="0" lvl="0" indent="0" algn="l" defTabSz="914400" rtl="0" eaLnBrk="0" fontAlgn="base" latinLnBrk="0" hangingPunct="0">
              <a:lnSpc>
                <a:spcPct val="100000"/>
              </a:lnSpc>
              <a:spcBef>
                <a:spcPct val="0"/>
              </a:spcBef>
              <a:spcAft>
                <a:spcPct val="0"/>
              </a:spcAft>
              <a:buClrTx/>
              <a:buSzTx/>
              <a:tabLst/>
            </a:pPr>
            <a:endParaRPr lang="es-EC" sz="1650" noProof="0" dirty="0">
              <a:solidFill>
                <a:srgbClr val="334154"/>
              </a:solidFill>
              <a:latin typeface="Arial MT"/>
              <a:ea typeface="+mn-ea"/>
              <a:cs typeface="Arial"/>
            </a:endParaRPr>
          </a:p>
          <a:p>
            <a:pPr marL="0" marR="0" lvl="0" indent="0" algn="l" defTabSz="914400" rtl="0" eaLnBrk="0" fontAlgn="base" latinLnBrk="0" hangingPunct="0">
              <a:lnSpc>
                <a:spcPct val="100000"/>
              </a:lnSpc>
              <a:spcBef>
                <a:spcPct val="0"/>
              </a:spcBef>
              <a:spcAft>
                <a:spcPct val="0"/>
              </a:spcAft>
              <a:buClrTx/>
              <a:buSzTx/>
              <a:tabLst/>
            </a:pPr>
            <a:endParaRPr kumimoji="0" lang="es-EC" sz="1800" b="0" i="0" u="none" strike="noStrike" cap="none" normalizeH="0" baseline="0" noProof="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lang="es-EC" sz="1650" b="1" noProof="0" dirty="0">
                <a:solidFill>
                  <a:srgbClr val="334154"/>
                </a:solidFill>
                <a:latin typeface="Arial MT"/>
                <a:ea typeface="+mn-ea"/>
                <a:cs typeface="Arial"/>
              </a:rPr>
              <a:t>Resumen: </a:t>
            </a:r>
            <a:r>
              <a:rPr lang="es-EC" sz="1650" noProof="0" dirty="0">
                <a:solidFill>
                  <a:srgbClr val="334154"/>
                </a:solidFill>
                <a:latin typeface="Arial MT"/>
                <a:ea typeface="+mn-ea"/>
                <a:cs typeface="Arial"/>
              </a:rPr>
              <a:t>Estas actividades no son pasos aislados, sino que ocurren simultáneamente para garantizar la calidad del software.</a:t>
            </a:r>
          </a:p>
        </p:txBody>
      </p:sp>
      <p:pic>
        <p:nvPicPr>
          <p:cNvPr id="8" name="Imagen 7">
            <a:extLst>
              <a:ext uri="{FF2B5EF4-FFF2-40B4-BE49-F238E27FC236}">
                <a16:creationId xmlns:a16="http://schemas.microsoft.com/office/drawing/2014/main" id="{3D428A92-5D30-4DB1-8D70-1DBE17B44FEE}"/>
              </a:ext>
            </a:extLst>
          </p:cNvPr>
          <p:cNvPicPr>
            <a:picLocks noChangeAspect="1"/>
          </p:cNvPicPr>
          <p:nvPr/>
        </p:nvPicPr>
        <p:blipFill>
          <a:blip r:embed="rId3"/>
          <a:stretch>
            <a:fillRect/>
          </a:stretch>
        </p:blipFill>
        <p:spPr>
          <a:xfrm>
            <a:off x="7239000" y="838198"/>
            <a:ext cx="3733800" cy="5565373"/>
          </a:xfrm>
          <a:prstGeom prst="rect">
            <a:avLst/>
          </a:prstGeom>
        </p:spPr>
      </p:pic>
      <p:sp>
        <p:nvSpPr>
          <p:cNvPr id="9" name="object 13">
            <a:extLst>
              <a:ext uri="{FF2B5EF4-FFF2-40B4-BE49-F238E27FC236}">
                <a16:creationId xmlns:a16="http://schemas.microsoft.com/office/drawing/2014/main" id="{3F154FE2-36C8-4A24-871A-4AADC91D861D}"/>
              </a:ext>
            </a:extLst>
          </p:cNvPr>
          <p:cNvSpPr/>
          <p:nvPr/>
        </p:nvSpPr>
        <p:spPr>
          <a:xfrm flipV="1">
            <a:off x="571500" y="1193292"/>
            <a:ext cx="6134100" cy="45719"/>
          </a:xfrm>
          <a:custGeom>
            <a:avLst/>
            <a:gdLst/>
            <a:ahLst/>
            <a:cxnLst/>
            <a:rect l="l" t="t" r="r" b="b"/>
            <a:pathLst>
              <a:path w="11049000" h="18415">
                <a:moveTo>
                  <a:pt x="11049000" y="0"/>
                </a:moveTo>
                <a:lnTo>
                  <a:pt x="0" y="0"/>
                </a:lnTo>
                <a:lnTo>
                  <a:pt x="0" y="18287"/>
                </a:lnTo>
                <a:lnTo>
                  <a:pt x="11049000" y="18287"/>
                </a:lnTo>
                <a:lnTo>
                  <a:pt x="11049000" y="0"/>
                </a:lnTo>
                <a:close/>
              </a:path>
            </a:pathLst>
          </a:custGeom>
          <a:solidFill>
            <a:srgbClr val="E1E8EF"/>
          </a:solidFill>
        </p:spPr>
        <p:txBody>
          <a:bodyPr wrap="square" lIns="0" tIns="0" rIns="0" bIns="0" rtlCol="0"/>
          <a:lstStyle/>
          <a:p>
            <a:endParaRPr lang="es-EC" noProof="0" dirty="0"/>
          </a:p>
        </p:txBody>
      </p:sp>
    </p:spTree>
    <p:extLst>
      <p:ext uri="{BB962C8B-B14F-4D97-AF65-F5344CB8AC3E}">
        <p14:creationId xmlns:p14="http://schemas.microsoft.com/office/powerpoint/2010/main" val="1332995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845814" y="1894789"/>
            <a:ext cx="4502150" cy="1489075"/>
          </a:xfrm>
          <a:prstGeom prst="rect">
            <a:avLst/>
          </a:prstGeom>
        </p:spPr>
        <p:txBody>
          <a:bodyPr vert="horz" wrap="square" lIns="0" tIns="12700" rIns="0" bIns="0" rtlCol="0">
            <a:spAutoFit/>
          </a:bodyPr>
          <a:lstStyle/>
          <a:p>
            <a:pPr marL="896619" marR="5080" indent="-883919">
              <a:lnSpc>
                <a:spcPct val="100000"/>
              </a:lnSpc>
              <a:spcBef>
                <a:spcPts val="100"/>
              </a:spcBef>
            </a:pPr>
            <a:r>
              <a:rPr lang="es-EC" sz="4800" b="1" noProof="0" dirty="0">
                <a:solidFill>
                  <a:srgbClr val="002854"/>
                </a:solidFill>
                <a:latin typeface="Times New Roman" panose="02020603050405020304" pitchFamily="18" charset="0"/>
                <a:cs typeface="Times New Roman" panose="02020603050405020304" pitchFamily="18" charset="0"/>
              </a:rPr>
              <a:t>¡Gracias</a:t>
            </a:r>
            <a:r>
              <a:rPr lang="es-EC" sz="4800" b="1" spc="-135" noProof="0" dirty="0">
                <a:solidFill>
                  <a:srgbClr val="002854"/>
                </a:solidFill>
                <a:latin typeface="Times New Roman" panose="02020603050405020304" pitchFamily="18" charset="0"/>
                <a:cs typeface="Times New Roman" panose="02020603050405020304" pitchFamily="18" charset="0"/>
              </a:rPr>
              <a:t> </a:t>
            </a:r>
            <a:r>
              <a:rPr lang="es-EC" sz="4800" b="1" noProof="0" dirty="0">
                <a:solidFill>
                  <a:srgbClr val="002854"/>
                </a:solidFill>
                <a:latin typeface="Times New Roman" panose="02020603050405020304" pitchFamily="18" charset="0"/>
                <a:cs typeface="Times New Roman" panose="02020603050405020304" pitchFamily="18" charset="0"/>
              </a:rPr>
              <a:t>por</a:t>
            </a:r>
            <a:r>
              <a:rPr lang="es-EC" sz="4800" b="1" spc="-150" noProof="0" dirty="0">
                <a:solidFill>
                  <a:srgbClr val="002854"/>
                </a:solidFill>
                <a:latin typeface="Times New Roman" panose="02020603050405020304" pitchFamily="18" charset="0"/>
                <a:cs typeface="Times New Roman" panose="02020603050405020304" pitchFamily="18" charset="0"/>
              </a:rPr>
              <a:t> </a:t>
            </a:r>
            <a:r>
              <a:rPr lang="es-EC" sz="4800" b="1" spc="-25" noProof="0" dirty="0">
                <a:solidFill>
                  <a:srgbClr val="002854"/>
                </a:solidFill>
                <a:latin typeface="Times New Roman" panose="02020603050405020304" pitchFamily="18" charset="0"/>
                <a:cs typeface="Times New Roman" panose="02020603050405020304" pitchFamily="18" charset="0"/>
              </a:rPr>
              <a:t>su </a:t>
            </a:r>
            <a:r>
              <a:rPr lang="es-EC" sz="4800" b="1" spc="-10" noProof="0" dirty="0">
                <a:solidFill>
                  <a:srgbClr val="002854"/>
                </a:solidFill>
                <a:latin typeface="Times New Roman" panose="02020603050405020304" pitchFamily="18" charset="0"/>
                <a:cs typeface="Times New Roman" panose="02020603050405020304" pitchFamily="18" charset="0"/>
              </a:rPr>
              <a:t>atención!</a:t>
            </a:r>
            <a:endParaRPr lang="es-EC" sz="4800" noProof="0" dirty="0">
              <a:latin typeface="Times New Roman" panose="02020603050405020304" pitchFamily="18" charset="0"/>
              <a:cs typeface="Times New Roman" panose="02020603050405020304" pitchFamily="18" charset="0"/>
            </a:endParaRPr>
          </a:p>
        </p:txBody>
      </p:sp>
      <p:sp>
        <p:nvSpPr>
          <p:cNvPr id="3" name="object 3"/>
          <p:cNvSpPr txBox="1"/>
          <p:nvPr/>
        </p:nvSpPr>
        <p:spPr>
          <a:xfrm>
            <a:off x="2931032" y="3810000"/>
            <a:ext cx="6329935" cy="792525"/>
          </a:xfrm>
          <a:prstGeom prst="rect">
            <a:avLst/>
          </a:prstGeom>
        </p:spPr>
        <p:txBody>
          <a:bodyPr vert="horz" wrap="square" lIns="0" tIns="12700" rIns="0" bIns="0" rtlCol="0">
            <a:spAutoFit/>
          </a:bodyPr>
          <a:lstStyle/>
          <a:p>
            <a:pPr marL="2204085" marR="5080" indent="-2192020">
              <a:lnSpc>
                <a:spcPct val="149600"/>
              </a:lnSpc>
              <a:spcBef>
                <a:spcPts val="100"/>
              </a:spcBef>
            </a:pPr>
            <a:r>
              <a:rPr lang="es-EC" noProof="0" dirty="0">
                <a:solidFill>
                  <a:srgbClr val="777777"/>
                </a:solidFill>
                <a:latin typeface="Arial MT"/>
                <a:cs typeface="Arial MT"/>
              </a:rPr>
              <a:t>Final</a:t>
            </a:r>
            <a:r>
              <a:rPr lang="es-EC" spc="-30" noProof="0" dirty="0">
                <a:solidFill>
                  <a:srgbClr val="777777"/>
                </a:solidFill>
                <a:latin typeface="Arial MT"/>
                <a:cs typeface="Arial MT"/>
              </a:rPr>
              <a:t> </a:t>
            </a:r>
            <a:r>
              <a:rPr lang="es-EC" noProof="0" dirty="0">
                <a:solidFill>
                  <a:srgbClr val="777777"/>
                </a:solidFill>
                <a:latin typeface="Arial MT"/>
                <a:cs typeface="Arial MT"/>
              </a:rPr>
              <a:t>del</a:t>
            </a:r>
            <a:r>
              <a:rPr lang="es-EC" spc="-30" noProof="0" dirty="0">
                <a:solidFill>
                  <a:srgbClr val="777777"/>
                </a:solidFill>
                <a:latin typeface="Arial MT"/>
                <a:cs typeface="Arial MT"/>
              </a:rPr>
              <a:t> </a:t>
            </a:r>
            <a:r>
              <a:rPr lang="es-EC" noProof="0" dirty="0">
                <a:solidFill>
                  <a:srgbClr val="777777"/>
                </a:solidFill>
                <a:latin typeface="Arial MT"/>
                <a:cs typeface="Arial MT"/>
              </a:rPr>
              <a:t>resumen</a:t>
            </a:r>
            <a:r>
              <a:rPr lang="es-EC" spc="-50" noProof="0" dirty="0">
                <a:solidFill>
                  <a:srgbClr val="777777"/>
                </a:solidFill>
                <a:latin typeface="Arial MT"/>
                <a:cs typeface="Arial MT"/>
              </a:rPr>
              <a:t> </a:t>
            </a:r>
            <a:r>
              <a:rPr lang="es-EC" noProof="0" dirty="0">
                <a:solidFill>
                  <a:srgbClr val="777777"/>
                </a:solidFill>
                <a:latin typeface="Arial MT"/>
                <a:cs typeface="Arial MT"/>
              </a:rPr>
              <a:t>de</a:t>
            </a:r>
            <a:r>
              <a:rPr lang="es-EC" spc="-25" noProof="0" dirty="0">
                <a:solidFill>
                  <a:srgbClr val="777777"/>
                </a:solidFill>
                <a:latin typeface="Arial MT"/>
                <a:cs typeface="Arial MT"/>
              </a:rPr>
              <a:t> </a:t>
            </a:r>
            <a:r>
              <a:rPr lang="es-EC" noProof="0" dirty="0">
                <a:solidFill>
                  <a:srgbClr val="777777"/>
                </a:solidFill>
                <a:latin typeface="Arial MT"/>
                <a:cs typeface="Arial MT"/>
              </a:rPr>
              <a:t>la</a:t>
            </a:r>
            <a:r>
              <a:rPr lang="es-EC" spc="-10" noProof="0" dirty="0">
                <a:solidFill>
                  <a:srgbClr val="777777"/>
                </a:solidFill>
                <a:latin typeface="Arial MT"/>
                <a:cs typeface="Arial MT"/>
              </a:rPr>
              <a:t> </a:t>
            </a:r>
            <a:r>
              <a:rPr lang="es-EC" noProof="0" dirty="0">
                <a:solidFill>
                  <a:srgbClr val="777777"/>
                </a:solidFill>
                <a:latin typeface="Arial MT"/>
                <a:cs typeface="Arial MT"/>
              </a:rPr>
              <a:t>Unidad</a:t>
            </a:r>
            <a:r>
              <a:rPr lang="es-EC" spc="-35" noProof="0" dirty="0">
                <a:solidFill>
                  <a:srgbClr val="777777"/>
                </a:solidFill>
                <a:latin typeface="Arial MT"/>
                <a:cs typeface="Arial MT"/>
              </a:rPr>
              <a:t> </a:t>
            </a:r>
            <a:r>
              <a:rPr lang="es-EC" noProof="0" dirty="0">
                <a:solidFill>
                  <a:srgbClr val="777777"/>
                </a:solidFill>
                <a:latin typeface="Arial MT"/>
                <a:cs typeface="Arial MT"/>
              </a:rPr>
              <a:t>III:</a:t>
            </a:r>
            <a:r>
              <a:rPr lang="es-EC" spc="-10" noProof="0" dirty="0">
                <a:solidFill>
                  <a:srgbClr val="777777"/>
                </a:solidFill>
                <a:latin typeface="Arial MT"/>
                <a:cs typeface="Arial MT"/>
              </a:rPr>
              <a:t> </a:t>
            </a:r>
            <a:r>
              <a:rPr lang="es-EC" noProof="0" dirty="0">
                <a:solidFill>
                  <a:srgbClr val="777777"/>
                </a:solidFill>
                <a:latin typeface="Arial MT"/>
                <a:cs typeface="Arial MT"/>
              </a:rPr>
              <a:t>Actividades</a:t>
            </a:r>
            <a:r>
              <a:rPr lang="es-EC" spc="-30" noProof="0" dirty="0">
                <a:solidFill>
                  <a:srgbClr val="777777"/>
                </a:solidFill>
                <a:latin typeface="Arial MT"/>
                <a:cs typeface="Arial MT"/>
              </a:rPr>
              <a:t> </a:t>
            </a:r>
            <a:r>
              <a:rPr lang="es-EC" noProof="0" dirty="0">
                <a:solidFill>
                  <a:srgbClr val="777777"/>
                </a:solidFill>
                <a:latin typeface="Arial MT"/>
                <a:cs typeface="Arial MT"/>
              </a:rPr>
              <a:t>Principales</a:t>
            </a:r>
            <a:r>
              <a:rPr lang="es-EC" spc="-50" noProof="0" dirty="0">
                <a:solidFill>
                  <a:srgbClr val="777777"/>
                </a:solidFill>
                <a:latin typeface="Arial MT"/>
                <a:cs typeface="Arial MT"/>
              </a:rPr>
              <a:t> </a:t>
            </a:r>
            <a:r>
              <a:rPr lang="es-EC" noProof="0" dirty="0">
                <a:solidFill>
                  <a:srgbClr val="777777"/>
                </a:solidFill>
                <a:latin typeface="Arial MT"/>
                <a:cs typeface="Arial MT"/>
              </a:rPr>
              <a:t>de</a:t>
            </a:r>
            <a:r>
              <a:rPr lang="es-EC" spc="-10" noProof="0" dirty="0">
                <a:solidFill>
                  <a:srgbClr val="777777"/>
                </a:solidFill>
                <a:latin typeface="Arial MT"/>
                <a:cs typeface="Arial MT"/>
              </a:rPr>
              <a:t> Ingeniería </a:t>
            </a:r>
            <a:r>
              <a:rPr lang="es-EC" noProof="0" dirty="0">
                <a:solidFill>
                  <a:srgbClr val="777777"/>
                </a:solidFill>
                <a:latin typeface="Arial MT"/>
                <a:cs typeface="Arial MT"/>
              </a:rPr>
              <a:t>de</a:t>
            </a:r>
            <a:r>
              <a:rPr lang="es-EC" spc="-20" noProof="0" dirty="0">
                <a:solidFill>
                  <a:srgbClr val="777777"/>
                </a:solidFill>
                <a:latin typeface="Arial MT"/>
                <a:cs typeface="Arial MT"/>
              </a:rPr>
              <a:t> </a:t>
            </a:r>
            <a:r>
              <a:rPr lang="es-EC" spc="-10" noProof="0" dirty="0">
                <a:solidFill>
                  <a:srgbClr val="777777"/>
                </a:solidFill>
                <a:latin typeface="Arial MT"/>
                <a:cs typeface="Arial MT"/>
              </a:rPr>
              <a:t>Requisitos.</a:t>
            </a:r>
            <a:endParaRPr lang="es-EC" noProof="0" dirty="0">
              <a:latin typeface="Arial MT"/>
              <a:cs typeface="Arial M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pic>
          <p:nvPicPr>
            <p:cNvPr id="3" name="object 3"/>
            <p:cNvPicPr/>
            <p:nvPr/>
          </p:nvPicPr>
          <p:blipFill>
            <a:blip r:embed="rId3" cstate="print"/>
            <a:stretch>
              <a:fillRect/>
            </a:stretch>
          </p:blipFill>
          <p:spPr>
            <a:xfrm>
              <a:off x="0" y="0"/>
              <a:ext cx="12192000" cy="6858000"/>
            </a:xfrm>
            <a:prstGeom prst="rect">
              <a:avLst/>
            </a:prstGeom>
          </p:spPr>
        </p:pic>
        <p:pic>
          <p:nvPicPr>
            <p:cNvPr id="4" name="object 4"/>
            <p:cNvPicPr/>
            <p:nvPr/>
          </p:nvPicPr>
          <p:blipFill>
            <a:blip r:embed="rId4" cstate="print"/>
            <a:stretch>
              <a:fillRect/>
            </a:stretch>
          </p:blipFill>
          <p:spPr>
            <a:xfrm>
              <a:off x="0" y="2459735"/>
              <a:ext cx="12189714" cy="2801874"/>
            </a:xfrm>
            <a:prstGeom prst="rect">
              <a:avLst/>
            </a:prstGeom>
          </p:spPr>
        </p:pic>
        <p:pic>
          <p:nvPicPr>
            <p:cNvPr id="5" name="object 5"/>
            <p:cNvPicPr/>
            <p:nvPr/>
          </p:nvPicPr>
          <p:blipFill>
            <a:blip r:embed="rId5" cstate="print"/>
            <a:stretch>
              <a:fillRect/>
            </a:stretch>
          </p:blipFill>
          <p:spPr>
            <a:xfrm>
              <a:off x="1411224" y="2130551"/>
              <a:ext cx="9232392" cy="3528060"/>
            </a:xfrm>
            <a:prstGeom prst="rect">
              <a:avLst/>
            </a:prstGeom>
          </p:spPr>
        </p:pic>
      </p:grpSp>
      <p:sp>
        <p:nvSpPr>
          <p:cNvPr id="6" name="object 6"/>
          <p:cNvSpPr txBox="1">
            <a:spLocks noGrp="1"/>
          </p:cNvSpPr>
          <p:nvPr>
            <p:ph type="title"/>
          </p:nvPr>
        </p:nvSpPr>
        <p:spPr>
          <a:xfrm>
            <a:off x="457200" y="511808"/>
            <a:ext cx="7524750" cy="1170192"/>
          </a:xfrm>
          <a:prstGeom prst="rect">
            <a:avLst/>
          </a:prstGeom>
        </p:spPr>
        <p:txBody>
          <a:bodyPr vert="horz" wrap="square" lIns="0" tIns="69215" rIns="0" bIns="0" rtlCol="0">
            <a:spAutoFit/>
          </a:bodyPr>
          <a:lstStyle/>
          <a:p>
            <a:pPr marL="12700">
              <a:lnSpc>
                <a:spcPct val="100000"/>
              </a:lnSpc>
              <a:spcBef>
                <a:spcPts val="545"/>
              </a:spcBef>
            </a:pPr>
            <a:r>
              <a:rPr lang="es-EC" sz="3600" spc="-190" noProof="0" dirty="0">
                <a:latin typeface="Cambria"/>
                <a:cs typeface="Cambria"/>
              </a:rPr>
              <a:t>17.1</a:t>
            </a:r>
            <a:r>
              <a:rPr lang="es-EC" sz="3600" spc="10" noProof="0" dirty="0">
                <a:latin typeface="Cambria"/>
                <a:cs typeface="Cambria"/>
              </a:rPr>
              <a:t> </a:t>
            </a:r>
            <a:r>
              <a:rPr lang="es-EC" noProof="0" dirty="0"/>
              <a:t>Tres</a:t>
            </a:r>
            <a:r>
              <a:rPr lang="es-EC" spc="-35" noProof="0" dirty="0"/>
              <a:t> </a:t>
            </a:r>
            <a:r>
              <a:rPr lang="es-EC" noProof="0" dirty="0"/>
              <a:t>actividades</a:t>
            </a:r>
            <a:r>
              <a:rPr lang="es-EC" spc="-40" noProof="0" dirty="0"/>
              <a:t> </a:t>
            </a:r>
            <a:r>
              <a:rPr lang="es-EC" noProof="0" dirty="0"/>
              <a:t>de</a:t>
            </a:r>
            <a:r>
              <a:rPr lang="es-EC" spc="-40" noProof="0" dirty="0"/>
              <a:t> </a:t>
            </a:r>
            <a:r>
              <a:rPr lang="es-EC" noProof="0" dirty="0"/>
              <a:t>la</a:t>
            </a:r>
            <a:r>
              <a:rPr lang="es-EC" spc="-45" noProof="0" dirty="0"/>
              <a:t> </a:t>
            </a:r>
            <a:r>
              <a:rPr lang="es-EC" spc="-10" noProof="0" dirty="0"/>
              <a:t>Elicitación</a:t>
            </a:r>
            <a:endParaRPr lang="es-EC" sz="3600" noProof="0" dirty="0">
              <a:latin typeface="Cambria"/>
              <a:cs typeface="Cambria"/>
            </a:endParaRPr>
          </a:p>
          <a:p>
            <a:pPr marL="198755">
              <a:lnSpc>
                <a:spcPct val="100000"/>
              </a:lnSpc>
              <a:spcBef>
                <a:spcPts val="320"/>
              </a:spcBef>
            </a:pPr>
            <a:br>
              <a:rPr lang="es-EC" sz="1650" b="0" i="1" noProof="0" dirty="0">
                <a:solidFill>
                  <a:srgbClr val="334154"/>
                </a:solidFill>
                <a:latin typeface="Arial"/>
                <a:cs typeface="Arial"/>
              </a:rPr>
            </a:br>
            <a:r>
              <a:rPr lang="es-EC" sz="1650" b="0" i="1" noProof="0" dirty="0">
                <a:solidFill>
                  <a:srgbClr val="334154"/>
                </a:solidFill>
                <a:latin typeface="Arial"/>
                <a:cs typeface="Arial"/>
              </a:rPr>
              <a:t>Objetivo:</a:t>
            </a:r>
            <a:r>
              <a:rPr lang="es-EC" sz="1650" b="0" i="1" spc="-50" noProof="0" dirty="0">
                <a:solidFill>
                  <a:srgbClr val="334154"/>
                </a:solidFill>
                <a:latin typeface="Arial"/>
                <a:cs typeface="Arial"/>
              </a:rPr>
              <a:t> </a:t>
            </a:r>
            <a:r>
              <a:rPr lang="es-EC" sz="1650" b="0" i="1" noProof="0" dirty="0">
                <a:solidFill>
                  <a:srgbClr val="334154"/>
                </a:solidFill>
                <a:latin typeface="Arial"/>
                <a:cs typeface="Arial"/>
              </a:rPr>
              <a:t>Progresar</a:t>
            </a:r>
            <a:r>
              <a:rPr lang="es-EC" sz="1650" b="0" i="1" spc="-40" noProof="0" dirty="0">
                <a:solidFill>
                  <a:srgbClr val="334154"/>
                </a:solidFill>
                <a:latin typeface="Arial"/>
                <a:cs typeface="Arial"/>
              </a:rPr>
              <a:t> </a:t>
            </a:r>
            <a:r>
              <a:rPr lang="es-EC" sz="1650" b="0" i="1" noProof="0" dirty="0">
                <a:solidFill>
                  <a:srgbClr val="334154"/>
                </a:solidFill>
                <a:latin typeface="Arial"/>
                <a:cs typeface="Arial"/>
              </a:rPr>
              <a:t>en</a:t>
            </a:r>
            <a:r>
              <a:rPr lang="es-EC" sz="1650" b="0" i="1" spc="-35" noProof="0" dirty="0">
                <a:solidFill>
                  <a:srgbClr val="334154"/>
                </a:solidFill>
                <a:latin typeface="Arial"/>
                <a:cs typeface="Arial"/>
              </a:rPr>
              <a:t> </a:t>
            </a:r>
            <a:r>
              <a:rPr lang="es-EC" sz="1650" b="0" i="1" noProof="0" dirty="0">
                <a:solidFill>
                  <a:srgbClr val="334154"/>
                </a:solidFill>
                <a:latin typeface="Arial"/>
                <a:cs typeface="Arial"/>
              </a:rPr>
              <a:t>la</a:t>
            </a:r>
            <a:r>
              <a:rPr lang="es-EC" sz="1650" b="0" i="1" spc="-20" noProof="0" dirty="0">
                <a:solidFill>
                  <a:srgbClr val="334154"/>
                </a:solidFill>
                <a:latin typeface="Arial"/>
                <a:cs typeface="Arial"/>
              </a:rPr>
              <a:t> </a:t>
            </a:r>
            <a:r>
              <a:rPr lang="es-EC" sz="1650" b="0" i="1" noProof="0" dirty="0">
                <a:solidFill>
                  <a:srgbClr val="334154"/>
                </a:solidFill>
                <a:latin typeface="Arial"/>
                <a:cs typeface="Arial"/>
              </a:rPr>
              <a:t>dimensión</a:t>
            </a:r>
            <a:r>
              <a:rPr lang="es-EC" sz="1650" b="0" i="1" spc="-20" noProof="0" dirty="0">
                <a:solidFill>
                  <a:srgbClr val="334154"/>
                </a:solidFill>
                <a:latin typeface="Arial"/>
                <a:cs typeface="Arial"/>
              </a:rPr>
              <a:t> </a:t>
            </a:r>
            <a:r>
              <a:rPr lang="es-EC" sz="1650" b="0" i="1" noProof="0" dirty="0">
                <a:solidFill>
                  <a:srgbClr val="334154"/>
                </a:solidFill>
                <a:latin typeface="Arial"/>
                <a:cs typeface="Arial"/>
              </a:rPr>
              <a:t>de</a:t>
            </a:r>
            <a:r>
              <a:rPr lang="es-EC" sz="1650" b="0" i="1" spc="-55" noProof="0" dirty="0">
                <a:solidFill>
                  <a:srgbClr val="334154"/>
                </a:solidFill>
                <a:latin typeface="Arial"/>
                <a:cs typeface="Arial"/>
              </a:rPr>
              <a:t> </a:t>
            </a:r>
            <a:r>
              <a:rPr lang="es-EC" sz="1650" b="0" i="1" spc="-10" noProof="0" dirty="0">
                <a:solidFill>
                  <a:srgbClr val="334154"/>
                </a:solidFill>
                <a:latin typeface="Arial"/>
                <a:cs typeface="Arial"/>
              </a:rPr>
              <a:t>contenido</a:t>
            </a:r>
            <a:endParaRPr lang="es-EC" sz="1650" noProof="0" dirty="0">
              <a:latin typeface="Arial"/>
              <a:cs typeface="Arial"/>
            </a:endParaRPr>
          </a:p>
        </p:txBody>
      </p:sp>
      <p:sp>
        <p:nvSpPr>
          <p:cNvPr id="7" name="object 3">
            <a:extLst>
              <a:ext uri="{FF2B5EF4-FFF2-40B4-BE49-F238E27FC236}">
                <a16:creationId xmlns:a16="http://schemas.microsoft.com/office/drawing/2014/main" id="{1E74796A-C6BC-4FAA-9ABC-EFB68C75437E}"/>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0"/>
            <a:ext cx="12192000" cy="6858000"/>
          </a:xfrm>
          <a:prstGeom prst="rect">
            <a:avLst/>
          </a:prstGeom>
        </p:spPr>
      </p:pic>
      <p:sp>
        <p:nvSpPr>
          <p:cNvPr id="3" name="object 3"/>
          <p:cNvSpPr txBox="1">
            <a:spLocks noGrp="1"/>
          </p:cNvSpPr>
          <p:nvPr>
            <p:ph type="title"/>
          </p:nvPr>
        </p:nvSpPr>
        <p:spPr>
          <a:xfrm>
            <a:off x="558800" y="569721"/>
            <a:ext cx="6331585" cy="528320"/>
          </a:xfrm>
          <a:prstGeom prst="rect">
            <a:avLst/>
          </a:prstGeom>
        </p:spPr>
        <p:txBody>
          <a:bodyPr vert="horz" wrap="square" lIns="0" tIns="0" rIns="0" bIns="0" rtlCol="0">
            <a:spAutoFit/>
          </a:bodyPr>
          <a:lstStyle/>
          <a:p>
            <a:pPr marL="12700">
              <a:lnSpc>
                <a:spcPts val="4120"/>
              </a:lnSpc>
            </a:pPr>
            <a:r>
              <a:rPr lang="es-EC" sz="3600" spc="-20" noProof="0" dirty="0">
                <a:latin typeface="Cambria"/>
                <a:cs typeface="Cambria"/>
              </a:rPr>
              <a:t>17.2</a:t>
            </a:r>
            <a:r>
              <a:rPr lang="es-EC" sz="3600" spc="-35" noProof="0" dirty="0">
                <a:latin typeface="Cambria"/>
                <a:cs typeface="Cambria"/>
              </a:rPr>
              <a:t> </a:t>
            </a:r>
            <a:r>
              <a:rPr lang="es-EC" noProof="0" dirty="0"/>
              <a:t>Las</a:t>
            </a:r>
            <a:r>
              <a:rPr lang="es-EC" spc="-90" noProof="0" dirty="0"/>
              <a:t> </a:t>
            </a:r>
            <a:r>
              <a:rPr lang="es-EC" noProof="0" dirty="0"/>
              <a:t>Fuentes</a:t>
            </a:r>
            <a:r>
              <a:rPr lang="es-EC" spc="-85" noProof="0" dirty="0"/>
              <a:t> </a:t>
            </a:r>
            <a:r>
              <a:rPr lang="es-EC" noProof="0" dirty="0"/>
              <a:t>de</a:t>
            </a:r>
            <a:r>
              <a:rPr lang="es-EC" spc="-90" noProof="0" dirty="0"/>
              <a:t> </a:t>
            </a:r>
            <a:r>
              <a:rPr lang="es-EC" spc="-10" noProof="0" dirty="0"/>
              <a:t>Requisitos</a:t>
            </a:r>
            <a:endParaRPr lang="es-EC" sz="3600" noProof="0" dirty="0">
              <a:latin typeface="Cambria"/>
              <a:cs typeface="Cambria"/>
            </a:endParaRPr>
          </a:p>
        </p:txBody>
      </p:sp>
      <p:grpSp>
        <p:nvGrpSpPr>
          <p:cNvPr id="4" name="object 4"/>
          <p:cNvGrpSpPr/>
          <p:nvPr/>
        </p:nvGrpSpPr>
        <p:grpSpPr>
          <a:xfrm>
            <a:off x="614426" y="1606295"/>
            <a:ext cx="10557383" cy="4710176"/>
            <a:chOff x="547116" y="1322832"/>
            <a:chExt cx="10557383" cy="4710176"/>
          </a:xfrm>
        </p:grpSpPr>
        <p:pic>
          <p:nvPicPr>
            <p:cNvPr id="5" name="object 5"/>
            <p:cNvPicPr/>
            <p:nvPr/>
          </p:nvPicPr>
          <p:blipFill>
            <a:blip r:embed="rId4" cstate="print"/>
            <a:stretch>
              <a:fillRect/>
            </a:stretch>
          </p:blipFill>
          <p:spPr>
            <a:xfrm>
              <a:off x="571500" y="1322832"/>
              <a:ext cx="333756" cy="275844"/>
            </a:xfrm>
            <a:prstGeom prst="rect">
              <a:avLst/>
            </a:prstGeom>
          </p:spPr>
        </p:pic>
        <p:pic>
          <p:nvPicPr>
            <p:cNvPr id="6" name="object 6"/>
            <p:cNvPicPr/>
            <p:nvPr/>
          </p:nvPicPr>
          <p:blipFill>
            <a:blip r:embed="rId5" cstate="print"/>
            <a:stretch>
              <a:fillRect/>
            </a:stretch>
          </p:blipFill>
          <p:spPr>
            <a:xfrm>
              <a:off x="547116" y="2176272"/>
              <a:ext cx="201168" cy="277367"/>
            </a:xfrm>
            <a:prstGeom prst="rect">
              <a:avLst/>
            </a:prstGeom>
          </p:spPr>
        </p:pic>
        <p:pic>
          <p:nvPicPr>
            <p:cNvPr id="7" name="object 7"/>
            <p:cNvPicPr/>
            <p:nvPr/>
          </p:nvPicPr>
          <p:blipFill>
            <a:blip r:embed="rId6" cstate="print"/>
            <a:stretch>
              <a:fillRect/>
            </a:stretch>
          </p:blipFill>
          <p:spPr>
            <a:xfrm>
              <a:off x="547116" y="3002280"/>
              <a:ext cx="266700" cy="275844"/>
            </a:xfrm>
            <a:prstGeom prst="rect">
              <a:avLst/>
            </a:prstGeom>
          </p:spPr>
        </p:pic>
        <p:pic>
          <p:nvPicPr>
            <p:cNvPr id="8" name="object 8"/>
            <p:cNvPicPr/>
            <p:nvPr/>
          </p:nvPicPr>
          <p:blipFill>
            <a:blip r:embed="rId7" cstate="print"/>
            <a:stretch>
              <a:fillRect/>
            </a:stretch>
          </p:blipFill>
          <p:spPr>
            <a:xfrm>
              <a:off x="547116" y="3826764"/>
              <a:ext cx="239268" cy="275844"/>
            </a:xfrm>
            <a:prstGeom prst="rect">
              <a:avLst/>
            </a:prstGeom>
          </p:spPr>
        </p:pic>
        <p:pic>
          <p:nvPicPr>
            <p:cNvPr id="9" name="object 9"/>
            <p:cNvPicPr/>
            <p:nvPr/>
          </p:nvPicPr>
          <p:blipFill>
            <a:blip r:embed="rId8" cstate="print"/>
            <a:stretch>
              <a:fillRect/>
            </a:stretch>
          </p:blipFill>
          <p:spPr>
            <a:xfrm>
              <a:off x="6933819" y="1580006"/>
              <a:ext cx="4145563" cy="4410707"/>
            </a:xfrm>
            <a:prstGeom prst="rect">
              <a:avLst/>
            </a:prstGeom>
          </p:spPr>
        </p:pic>
        <p:sp>
          <p:nvSpPr>
            <p:cNvPr id="10" name="object 10"/>
            <p:cNvSpPr/>
            <p:nvPr/>
          </p:nvSpPr>
          <p:spPr>
            <a:xfrm>
              <a:off x="6905244" y="1580388"/>
              <a:ext cx="4199255" cy="4452620"/>
            </a:xfrm>
            <a:custGeom>
              <a:avLst/>
              <a:gdLst/>
              <a:ahLst/>
              <a:cxnLst/>
              <a:rect l="l" t="t" r="r" b="b"/>
              <a:pathLst>
                <a:path w="4199255" h="4452620">
                  <a:moveTo>
                    <a:pt x="0" y="0"/>
                  </a:moveTo>
                  <a:lnTo>
                    <a:pt x="61605" y="3559"/>
                  </a:lnTo>
                  <a:lnTo>
                    <a:pt x="123349" y="7043"/>
                  </a:lnTo>
                  <a:lnTo>
                    <a:pt x="185215" y="10452"/>
                  </a:lnTo>
                  <a:lnTo>
                    <a:pt x="247188" y="13785"/>
                  </a:lnTo>
                  <a:lnTo>
                    <a:pt x="309253" y="17041"/>
                  </a:lnTo>
                  <a:lnTo>
                    <a:pt x="371393" y="20221"/>
                  </a:lnTo>
                  <a:lnTo>
                    <a:pt x="433594" y="23324"/>
                  </a:lnTo>
                  <a:lnTo>
                    <a:pt x="495840" y="26349"/>
                  </a:lnTo>
                  <a:lnTo>
                    <a:pt x="558115" y="29296"/>
                  </a:lnTo>
                  <a:lnTo>
                    <a:pt x="620404" y="32164"/>
                  </a:lnTo>
                  <a:lnTo>
                    <a:pt x="682691" y="34952"/>
                  </a:lnTo>
                  <a:lnTo>
                    <a:pt x="744961" y="37661"/>
                  </a:lnTo>
                  <a:lnTo>
                    <a:pt x="807198" y="40290"/>
                  </a:lnTo>
                  <a:lnTo>
                    <a:pt x="869386" y="42838"/>
                  </a:lnTo>
                  <a:lnTo>
                    <a:pt x="931511" y="45305"/>
                  </a:lnTo>
                  <a:lnTo>
                    <a:pt x="993556" y="47690"/>
                  </a:lnTo>
                  <a:lnTo>
                    <a:pt x="1055506" y="49993"/>
                  </a:lnTo>
                  <a:lnTo>
                    <a:pt x="1117346" y="52213"/>
                  </a:lnTo>
                  <a:lnTo>
                    <a:pt x="1179060" y="54351"/>
                  </a:lnTo>
                  <a:lnTo>
                    <a:pt x="1240633" y="56404"/>
                  </a:lnTo>
                  <a:lnTo>
                    <a:pt x="1302048" y="58374"/>
                  </a:lnTo>
                  <a:lnTo>
                    <a:pt x="1363290" y="60259"/>
                  </a:lnTo>
                  <a:lnTo>
                    <a:pt x="1424345" y="62058"/>
                  </a:lnTo>
                  <a:lnTo>
                    <a:pt x="1485196" y="63772"/>
                  </a:lnTo>
                  <a:lnTo>
                    <a:pt x="1545828" y="65400"/>
                  </a:lnTo>
                  <a:lnTo>
                    <a:pt x="1606225" y="66942"/>
                  </a:lnTo>
                  <a:lnTo>
                    <a:pt x="1666371" y="68396"/>
                  </a:lnTo>
                  <a:lnTo>
                    <a:pt x="1726252" y="69763"/>
                  </a:lnTo>
                  <a:lnTo>
                    <a:pt x="1785852" y="71042"/>
                  </a:lnTo>
                  <a:lnTo>
                    <a:pt x="1845155" y="72232"/>
                  </a:lnTo>
                  <a:lnTo>
                    <a:pt x="1904145" y="73334"/>
                  </a:lnTo>
                  <a:lnTo>
                    <a:pt x="1962808" y="74345"/>
                  </a:lnTo>
                  <a:lnTo>
                    <a:pt x="2021127" y="75267"/>
                  </a:lnTo>
                  <a:lnTo>
                    <a:pt x="2079087" y="76098"/>
                  </a:lnTo>
                  <a:lnTo>
                    <a:pt x="2136672" y="76839"/>
                  </a:lnTo>
                  <a:lnTo>
                    <a:pt x="2193868" y="77488"/>
                  </a:lnTo>
                  <a:lnTo>
                    <a:pt x="2250658" y="78044"/>
                  </a:lnTo>
                  <a:lnTo>
                    <a:pt x="2307027" y="78509"/>
                  </a:lnTo>
                  <a:lnTo>
                    <a:pt x="2362959" y="78880"/>
                  </a:lnTo>
                  <a:lnTo>
                    <a:pt x="2418439" y="79159"/>
                  </a:lnTo>
                  <a:lnTo>
                    <a:pt x="2473451" y="79343"/>
                  </a:lnTo>
                  <a:lnTo>
                    <a:pt x="2527981" y="79433"/>
                  </a:lnTo>
                  <a:lnTo>
                    <a:pt x="2582011" y="79427"/>
                  </a:lnTo>
                  <a:lnTo>
                    <a:pt x="2635527" y="79327"/>
                  </a:lnTo>
                  <a:lnTo>
                    <a:pt x="2688514" y="79131"/>
                  </a:lnTo>
                  <a:lnTo>
                    <a:pt x="2740955" y="78838"/>
                  </a:lnTo>
                  <a:lnTo>
                    <a:pt x="2792835" y="78448"/>
                  </a:lnTo>
                  <a:lnTo>
                    <a:pt x="2844139" y="77961"/>
                  </a:lnTo>
                  <a:lnTo>
                    <a:pt x="2894850" y="77377"/>
                  </a:lnTo>
                  <a:lnTo>
                    <a:pt x="2944955" y="76694"/>
                  </a:lnTo>
                  <a:lnTo>
                    <a:pt x="2994436" y="75912"/>
                  </a:lnTo>
                  <a:lnTo>
                    <a:pt x="3043279" y="75031"/>
                  </a:lnTo>
                  <a:lnTo>
                    <a:pt x="3091467" y="74050"/>
                  </a:lnTo>
                  <a:lnTo>
                    <a:pt x="3138987" y="72969"/>
                  </a:lnTo>
                  <a:lnTo>
                    <a:pt x="3185821" y="71787"/>
                  </a:lnTo>
                  <a:lnTo>
                    <a:pt x="3231954" y="70504"/>
                  </a:lnTo>
                  <a:lnTo>
                    <a:pt x="3277371" y="69119"/>
                  </a:lnTo>
                  <a:lnTo>
                    <a:pt x="3322057" y="67631"/>
                  </a:lnTo>
                  <a:lnTo>
                    <a:pt x="3365995" y="66042"/>
                  </a:lnTo>
                  <a:lnTo>
                    <a:pt x="3409170" y="64349"/>
                  </a:lnTo>
                  <a:lnTo>
                    <a:pt x="3451567" y="62552"/>
                  </a:lnTo>
                  <a:lnTo>
                    <a:pt x="3493171" y="60651"/>
                  </a:lnTo>
                  <a:lnTo>
                    <a:pt x="3533965" y="58645"/>
                  </a:lnTo>
                  <a:lnTo>
                    <a:pt x="3573934" y="56534"/>
                  </a:lnTo>
                  <a:lnTo>
                    <a:pt x="3613062" y="54318"/>
                  </a:lnTo>
                  <a:lnTo>
                    <a:pt x="3651335" y="51995"/>
                  </a:lnTo>
                  <a:lnTo>
                    <a:pt x="3725250" y="47030"/>
                  </a:lnTo>
                  <a:lnTo>
                    <a:pt x="3795555" y="41634"/>
                  </a:lnTo>
                  <a:lnTo>
                    <a:pt x="3862125" y="35803"/>
                  </a:lnTo>
                  <a:lnTo>
                    <a:pt x="3924837" y="29535"/>
                  </a:lnTo>
                  <a:lnTo>
                    <a:pt x="3983566" y="22824"/>
                  </a:lnTo>
                  <a:lnTo>
                    <a:pt x="4038187" y="15667"/>
                  </a:lnTo>
                  <a:lnTo>
                    <a:pt x="4088577" y="8060"/>
                  </a:lnTo>
                  <a:lnTo>
                    <a:pt x="4134611" y="0"/>
                  </a:lnTo>
                  <a:lnTo>
                    <a:pt x="4137660" y="23421"/>
                  </a:lnTo>
                  <a:lnTo>
                    <a:pt x="4143529" y="74294"/>
                  </a:lnTo>
                  <a:lnTo>
                    <a:pt x="4149091" y="130370"/>
                  </a:lnTo>
                  <a:lnTo>
                    <a:pt x="4154351" y="191446"/>
                  </a:lnTo>
                  <a:lnTo>
                    <a:pt x="4159308" y="257320"/>
                  </a:lnTo>
                  <a:lnTo>
                    <a:pt x="4163965" y="327789"/>
                  </a:lnTo>
                  <a:lnTo>
                    <a:pt x="4168324" y="402649"/>
                  </a:lnTo>
                  <a:lnTo>
                    <a:pt x="4170391" y="441663"/>
                  </a:lnTo>
                  <a:lnTo>
                    <a:pt x="4172385" y="481699"/>
                  </a:lnTo>
                  <a:lnTo>
                    <a:pt x="4174305" y="522731"/>
                  </a:lnTo>
                  <a:lnTo>
                    <a:pt x="4176151" y="564734"/>
                  </a:lnTo>
                  <a:lnTo>
                    <a:pt x="4177924" y="607683"/>
                  </a:lnTo>
                  <a:lnTo>
                    <a:pt x="4179623" y="651553"/>
                  </a:lnTo>
                  <a:lnTo>
                    <a:pt x="4181250" y="696318"/>
                  </a:lnTo>
                  <a:lnTo>
                    <a:pt x="4182804" y="741952"/>
                  </a:lnTo>
                  <a:lnTo>
                    <a:pt x="4184285" y="788431"/>
                  </a:lnTo>
                  <a:lnTo>
                    <a:pt x="4185693" y="835729"/>
                  </a:lnTo>
                  <a:lnTo>
                    <a:pt x="4187030" y="883820"/>
                  </a:lnTo>
                  <a:lnTo>
                    <a:pt x="4188294" y="932680"/>
                  </a:lnTo>
                  <a:lnTo>
                    <a:pt x="4189487" y="982283"/>
                  </a:lnTo>
                  <a:lnTo>
                    <a:pt x="4190608" y="1032603"/>
                  </a:lnTo>
                  <a:lnTo>
                    <a:pt x="4191658" y="1083615"/>
                  </a:lnTo>
                  <a:lnTo>
                    <a:pt x="4192636" y="1135295"/>
                  </a:lnTo>
                  <a:lnTo>
                    <a:pt x="4193544" y="1187616"/>
                  </a:lnTo>
                  <a:lnTo>
                    <a:pt x="4194381" y="1240553"/>
                  </a:lnTo>
                  <a:lnTo>
                    <a:pt x="4195147" y="1294080"/>
                  </a:lnTo>
                  <a:lnTo>
                    <a:pt x="4195843" y="1348174"/>
                  </a:lnTo>
                  <a:lnTo>
                    <a:pt x="4196469" y="1402807"/>
                  </a:lnTo>
                  <a:lnTo>
                    <a:pt x="4197024" y="1457955"/>
                  </a:lnTo>
                  <a:lnTo>
                    <a:pt x="4197510" y="1513592"/>
                  </a:lnTo>
                  <a:lnTo>
                    <a:pt x="4197927" y="1569693"/>
                  </a:lnTo>
                  <a:lnTo>
                    <a:pt x="4198274" y="1626233"/>
                  </a:lnTo>
                  <a:lnTo>
                    <a:pt x="4198552" y="1683186"/>
                  </a:lnTo>
                  <a:lnTo>
                    <a:pt x="4198761" y="1740527"/>
                  </a:lnTo>
                  <a:lnTo>
                    <a:pt x="4198901" y="1798231"/>
                  </a:lnTo>
                  <a:lnTo>
                    <a:pt x="4198973" y="1856271"/>
                  </a:lnTo>
                  <a:lnTo>
                    <a:pt x="4198977" y="1914624"/>
                  </a:lnTo>
                  <a:lnTo>
                    <a:pt x="4198912" y="1973263"/>
                  </a:lnTo>
                  <a:lnTo>
                    <a:pt x="4198780" y="2032163"/>
                  </a:lnTo>
                  <a:lnTo>
                    <a:pt x="4198579" y="2091299"/>
                  </a:lnTo>
                  <a:lnTo>
                    <a:pt x="4198312" y="2150645"/>
                  </a:lnTo>
                  <a:lnTo>
                    <a:pt x="4197977" y="2210176"/>
                  </a:lnTo>
                  <a:lnTo>
                    <a:pt x="4197575" y="2269867"/>
                  </a:lnTo>
                  <a:lnTo>
                    <a:pt x="4197106" y="2329692"/>
                  </a:lnTo>
                  <a:lnTo>
                    <a:pt x="4196570" y="2389627"/>
                  </a:lnTo>
                  <a:lnTo>
                    <a:pt x="4195968" y="2449644"/>
                  </a:lnTo>
                  <a:lnTo>
                    <a:pt x="4195300" y="2509720"/>
                  </a:lnTo>
                  <a:lnTo>
                    <a:pt x="4194565" y="2569829"/>
                  </a:lnTo>
                  <a:lnTo>
                    <a:pt x="4193765" y="2629946"/>
                  </a:lnTo>
                  <a:lnTo>
                    <a:pt x="4192899" y="2690044"/>
                  </a:lnTo>
                  <a:lnTo>
                    <a:pt x="4191968" y="2750099"/>
                  </a:lnTo>
                  <a:lnTo>
                    <a:pt x="4190971" y="2810086"/>
                  </a:lnTo>
                  <a:lnTo>
                    <a:pt x="4189910" y="2869979"/>
                  </a:lnTo>
                  <a:lnTo>
                    <a:pt x="4188783" y="2929752"/>
                  </a:lnTo>
                  <a:lnTo>
                    <a:pt x="4187592" y="2989381"/>
                  </a:lnTo>
                  <a:lnTo>
                    <a:pt x="4186337" y="3048840"/>
                  </a:lnTo>
                  <a:lnTo>
                    <a:pt x="4185017" y="3108104"/>
                  </a:lnTo>
                  <a:lnTo>
                    <a:pt x="4183633" y="3167147"/>
                  </a:lnTo>
                  <a:lnTo>
                    <a:pt x="4182186" y="3225943"/>
                  </a:lnTo>
                  <a:lnTo>
                    <a:pt x="4180675" y="3284468"/>
                  </a:lnTo>
                  <a:lnTo>
                    <a:pt x="4179100" y="3342697"/>
                  </a:lnTo>
                  <a:lnTo>
                    <a:pt x="4177462" y="3400603"/>
                  </a:lnTo>
                  <a:lnTo>
                    <a:pt x="4175762" y="3458162"/>
                  </a:lnTo>
                  <a:lnTo>
                    <a:pt x="4173998" y="3515348"/>
                  </a:lnTo>
                  <a:lnTo>
                    <a:pt x="4172172" y="3572135"/>
                  </a:lnTo>
                  <a:lnTo>
                    <a:pt x="4170284" y="3628499"/>
                  </a:lnTo>
                  <a:lnTo>
                    <a:pt x="4168333" y="3684415"/>
                  </a:lnTo>
                  <a:lnTo>
                    <a:pt x="4166320" y="3739855"/>
                  </a:lnTo>
                  <a:lnTo>
                    <a:pt x="4164246" y="3794796"/>
                  </a:lnTo>
                  <a:lnTo>
                    <a:pt x="4162110" y="3849212"/>
                  </a:lnTo>
                  <a:lnTo>
                    <a:pt x="4159913" y="3903078"/>
                  </a:lnTo>
                  <a:lnTo>
                    <a:pt x="4157655" y="3956368"/>
                  </a:lnTo>
                  <a:lnTo>
                    <a:pt x="4155335" y="4009057"/>
                  </a:lnTo>
                  <a:lnTo>
                    <a:pt x="4152955" y="4061119"/>
                  </a:lnTo>
                  <a:lnTo>
                    <a:pt x="4150515" y="4112529"/>
                  </a:lnTo>
                  <a:lnTo>
                    <a:pt x="4148014" y="4163263"/>
                  </a:lnTo>
                  <a:lnTo>
                    <a:pt x="4145453" y="4213293"/>
                  </a:lnTo>
                  <a:lnTo>
                    <a:pt x="4142832" y="4262596"/>
                  </a:lnTo>
                  <a:lnTo>
                    <a:pt x="4140151" y="4311146"/>
                  </a:lnTo>
                  <a:lnTo>
                    <a:pt x="4137411" y="4358917"/>
                  </a:lnTo>
                  <a:lnTo>
                    <a:pt x="4134611" y="4405884"/>
                  </a:lnTo>
                  <a:lnTo>
                    <a:pt x="4068434" y="4410913"/>
                  </a:lnTo>
                  <a:lnTo>
                    <a:pt x="4002867" y="4415611"/>
                  </a:lnTo>
                  <a:lnTo>
                    <a:pt x="3937901" y="4419987"/>
                  </a:lnTo>
                  <a:lnTo>
                    <a:pt x="3873527" y="4424047"/>
                  </a:lnTo>
                  <a:lnTo>
                    <a:pt x="3809738" y="4427800"/>
                  </a:lnTo>
                  <a:lnTo>
                    <a:pt x="3746526" y="4431254"/>
                  </a:lnTo>
                  <a:lnTo>
                    <a:pt x="3683882" y="4434415"/>
                  </a:lnTo>
                  <a:lnTo>
                    <a:pt x="3621798" y="4437293"/>
                  </a:lnTo>
                  <a:lnTo>
                    <a:pt x="3560265" y="4439893"/>
                  </a:lnTo>
                  <a:lnTo>
                    <a:pt x="3499275" y="4442226"/>
                  </a:lnTo>
                  <a:lnTo>
                    <a:pt x="3438821" y="4444297"/>
                  </a:lnTo>
                  <a:lnTo>
                    <a:pt x="3378894" y="4446115"/>
                  </a:lnTo>
                  <a:lnTo>
                    <a:pt x="3319485" y="4447688"/>
                  </a:lnTo>
                  <a:lnTo>
                    <a:pt x="3260586" y="4449023"/>
                  </a:lnTo>
                  <a:lnTo>
                    <a:pt x="3202189" y="4450128"/>
                  </a:lnTo>
                  <a:lnTo>
                    <a:pt x="3144286" y="4451011"/>
                  </a:lnTo>
                  <a:lnTo>
                    <a:pt x="3086868" y="4451679"/>
                  </a:lnTo>
                  <a:lnTo>
                    <a:pt x="3029928" y="4452141"/>
                  </a:lnTo>
                  <a:lnTo>
                    <a:pt x="2973457" y="4452403"/>
                  </a:lnTo>
                  <a:lnTo>
                    <a:pt x="2917446" y="4452475"/>
                  </a:lnTo>
                  <a:lnTo>
                    <a:pt x="2861887" y="4452363"/>
                  </a:lnTo>
                  <a:lnTo>
                    <a:pt x="2806773" y="4452075"/>
                  </a:lnTo>
                  <a:lnTo>
                    <a:pt x="2752095" y="4451619"/>
                  </a:lnTo>
                  <a:lnTo>
                    <a:pt x="2697844" y="4451002"/>
                  </a:lnTo>
                  <a:lnTo>
                    <a:pt x="2644013" y="4450233"/>
                  </a:lnTo>
                  <a:lnTo>
                    <a:pt x="2590592" y="4449320"/>
                  </a:lnTo>
                  <a:lnTo>
                    <a:pt x="2537574" y="4448269"/>
                  </a:lnTo>
                  <a:lnTo>
                    <a:pt x="2484951" y="4447089"/>
                  </a:lnTo>
                  <a:lnTo>
                    <a:pt x="2432714" y="4445787"/>
                  </a:lnTo>
                  <a:lnTo>
                    <a:pt x="2380856" y="4444371"/>
                  </a:lnTo>
                  <a:lnTo>
                    <a:pt x="2329366" y="4442850"/>
                  </a:lnTo>
                  <a:lnTo>
                    <a:pt x="2278239" y="4441230"/>
                  </a:lnTo>
                  <a:lnTo>
                    <a:pt x="2227464" y="4439519"/>
                  </a:lnTo>
                  <a:lnTo>
                    <a:pt x="2177035" y="4437726"/>
                  </a:lnTo>
                  <a:lnTo>
                    <a:pt x="2126942" y="4435857"/>
                  </a:lnTo>
                  <a:lnTo>
                    <a:pt x="2077177" y="4433921"/>
                  </a:lnTo>
                  <a:lnTo>
                    <a:pt x="2027733" y="4431925"/>
                  </a:lnTo>
                  <a:lnTo>
                    <a:pt x="1978600" y="4429877"/>
                  </a:lnTo>
                  <a:lnTo>
                    <a:pt x="1929771" y="4427785"/>
                  </a:lnTo>
                  <a:lnTo>
                    <a:pt x="1881237" y="4425657"/>
                  </a:lnTo>
                  <a:lnTo>
                    <a:pt x="1832991" y="4423500"/>
                  </a:lnTo>
                  <a:lnTo>
                    <a:pt x="1785023" y="4421322"/>
                  </a:lnTo>
                  <a:lnTo>
                    <a:pt x="1737325" y="4419131"/>
                  </a:lnTo>
                  <a:lnTo>
                    <a:pt x="1689890" y="4416934"/>
                  </a:lnTo>
                  <a:lnTo>
                    <a:pt x="1642709" y="4414740"/>
                  </a:lnTo>
                  <a:lnTo>
                    <a:pt x="1595774" y="4412555"/>
                  </a:lnTo>
                  <a:lnTo>
                    <a:pt x="1549076" y="4410389"/>
                  </a:lnTo>
                  <a:lnTo>
                    <a:pt x="1502607" y="4408247"/>
                  </a:lnTo>
                  <a:lnTo>
                    <a:pt x="1456359" y="4406139"/>
                  </a:lnTo>
                  <a:lnTo>
                    <a:pt x="1410324" y="4404073"/>
                  </a:lnTo>
                  <a:lnTo>
                    <a:pt x="1364493" y="4402054"/>
                  </a:lnTo>
                  <a:lnTo>
                    <a:pt x="1318858" y="4400092"/>
                  </a:lnTo>
                  <a:lnTo>
                    <a:pt x="1273411" y="4398195"/>
                  </a:lnTo>
                  <a:lnTo>
                    <a:pt x="1228144" y="4396369"/>
                  </a:lnTo>
                  <a:lnTo>
                    <a:pt x="1183048" y="4394623"/>
                  </a:lnTo>
                  <a:lnTo>
                    <a:pt x="1138115" y="4392964"/>
                  </a:lnTo>
                  <a:lnTo>
                    <a:pt x="1093336" y="4391401"/>
                  </a:lnTo>
                  <a:lnTo>
                    <a:pt x="1048705" y="4389940"/>
                  </a:lnTo>
                  <a:lnTo>
                    <a:pt x="1004211" y="4388591"/>
                  </a:lnTo>
                  <a:lnTo>
                    <a:pt x="959848" y="4387359"/>
                  </a:lnTo>
                  <a:lnTo>
                    <a:pt x="915606" y="4386254"/>
                  </a:lnTo>
                  <a:lnTo>
                    <a:pt x="871477" y="4385282"/>
                  </a:lnTo>
                  <a:lnTo>
                    <a:pt x="827454" y="4384452"/>
                  </a:lnTo>
                  <a:lnTo>
                    <a:pt x="783528" y="4383772"/>
                  </a:lnTo>
                  <a:lnTo>
                    <a:pt x="739690" y="4383248"/>
                  </a:lnTo>
                  <a:lnTo>
                    <a:pt x="695933" y="4382889"/>
                  </a:lnTo>
                  <a:lnTo>
                    <a:pt x="652248" y="4382703"/>
                  </a:lnTo>
                  <a:lnTo>
                    <a:pt x="608626" y="4382697"/>
                  </a:lnTo>
                  <a:lnTo>
                    <a:pt x="565060" y="4382880"/>
                  </a:lnTo>
                  <a:lnTo>
                    <a:pt x="521542" y="4383258"/>
                  </a:lnTo>
                  <a:lnTo>
                    <a:pt x="478062" y="4383839"/>
                  </a:lnTo>
                  <a:lnTo>
                    <a:pt x="434614" y="4384632"/>
                  </a:lnTo>
                  <a:lnTo>
                    <a:pt x="391187" y="4385644"/>
                  </a:lnTo>
                  <a:lnTo>
                    <a:pt x="347775" y="4386883"/>
                  </a:lnTo>
                  <a:lnTo>
                    <a:pt x="304369" y="4388356"/>
                  </a:lnTo>
                  <a:lnTo>
                    <a:pt x="260961" y="4390071"/>
                  </a:lnTo>
                  <a:lnTo>
                    <a:pt x="217542" y="4392036"/>
                  </a:lnTo>
                  <a:lnTo>
                    <a:pt x="174104" y="4394259"/>
                  </a:lnTo>
                  <a:lnTo>
                    <a:pt x="130639" y="4396748"/>
                  </a:lnTo>
                  <a:lnTo>
                    <a:pt x="87139" y="4399510"/>
                  </a:lnTo>
                  <a:lnTo>
                    <a:pt x="43595" y="4402552"/>
                  </a:lnTo>
                  <a:lnTo>
                    <a:pt x="0" y="4405884"/>
                  </a:lnTo>
                  <a:lnTo>
                    <a:pt x="1211" y="4386360"/>
                  </a:lnTo>
                  <a:lnTo>
                    <a:pt x="3799" y="4343554"/>
                  </a:lnTo>
                  <a:lnTo>
                    <a:pt x="6587" y="4295863"/>
                  </a:lnTo>
                  <a:lnTo>
                    <a:pt x="9552" y="4243438"/>
                  </a:lnTo>
                  <a:lnTo>
                    <a:pt x="12669" y="4186430"/>
                  </a:lnTo>
                  <a:lnTo>
                    <a:pt x="15916" y="4124991"/>
                  </a:lnTo>
                  <a:lnTo>
                    <a:pt x="19268" y="4059272"/>
                  </a:lnTo>
                  <a:lnTo>
                    <a:pt x="22701" y="3989423"/>
                  </a:lnTo>
                  <a:lnTo>
                    <a:pt x="26192" y="3915596"/>
                  </a:lnTo>
                  <a:lnTo>
                    <a:pt x="27952" y="3877238"/>
                  </a:lnTo>
                  <a:lnTo>
                    <a:pt x="29717" y="3837942"/>
                  </a:lnTo>
                  <a:lnTo>
                    <a:pt x="31485" y="3797727"/>
                  </a:lnTo>
                  <a:lnTo>
                    <a:pt x="33252" y="3756613"/>
                  </a:lnTo>
                  <a:lnTo>
                    <a:pt x="35016" y="3714617"/>
                  </a:lnTo>
                  <a:lnTo>
                    <a:pt x="36773" y="3671758"/>
                  </a:lnTo>
                  <a:lnTo>
                    <a:pt x="38521" y="3628057"/>
                  </a:lnTo>
                  <a:lnTo>
                    <a:pt x="40257" y="3583531"/>
                  </a:lnTo>
                  <a:lnTo>
                    <a:pt x="41978" y="3538199"/>
                  </a:lnTo>
                  <a:lnTo>
                    <a:pt x="43680" y="3492081"/>
                  </a:lnTo>
                  <a:lnTo>
                    <a:pt x="45361" y="3445195"/>
                  </a:lnTo>
                  <a:lnTo>
                    <a:pt x="47018" y="3397560"/>
                  </a:lnTo>
                  <a:lnTo>
                    <a:pt x="48647" y="3349195"/>
                  </a:lnTo>
                  <a:lnTo>
                    <a:pt x="50247" y="3300119"/>
                  </a:lnTo>
                  <a:lnTo>
                    <a:pt x="51813" y="3250351"/>
                  </a:lnTo>
                  <a:lnTo>
                    <a:pt x="53343" y="3199909"/>
                  </a:lnTo>
                  <a:lnTo>
                    <a:pt x="54835" y="3148813"/>
                  </a:lnTo>
                  <a:lnTo>
                    <a:pt x="56284" y="3097082"/>
                  </a:lnTo>
                  <a:lnTo>
                    <a:pt x="57688" y="3044734"/>
                  </a:lnTo>
                  <a:lnTo>
                    <a:pt x="59044" y="2991788"/>
                  </a:lnTo>
                  <a:lnTo>
                    <a:pt x="60349" y="2938264"/>
                  </a:lnTo>
                  <a:lnTo>
                    <a:pt x="61600" y="2884179"/>
                  </a:lnTo>
                  <a:lnTo>
                    <a:pt x="62795" y="2829554"/>
                  </a:lnTo>
                  <a:lnTo>
                    <a:pt x="63929" y="2774406"/>
                  </a:lnTo>
                  <a:lnTo>
                    <a:pt x="65001" y="2718755"/>
                  </a:lnTo>
                  <a:lnTo>
                    <a:pt x="66007" y="2662620"/>
                  </a:lnTo>
                  <a:lnTo>
                    <a:pt x="66944" y="2606019"/>
                  </a:lnTo>
                  <a:lnTo>
                    <a:pt x="67809" y="2548972"/>
                  </a:lnTo>
                  <a:lnTo>
                    <a:pt x="68600" y="2491497"/>
                  </a:lnTo>
                  <a:lnTo>
                    <a:pt x="69312" y="2433613"/>
                  </a:lnTo>
                  <a:lnTo>
                    <a:pt x="69945" y="2375340"/>
                  </a:lnTo>
                  <a:lnTo>
                    <a:pt x="70493" y="2316695"/>
                  </a:lnTo>
                  <a:lnTo>
                    <a:pt x="70955" y="2257698"/>
                  </a:lnTo>
                  <a:lnTo>
                    <a:pt x="71327" y="2198369"/>
                  </a:lnTo>
                  <a:lnTo>
                    <a:pt x="71607" y="2138725"/>
                  </a:lnTo>
                  <a:lnTo>
                    <a:pt x="71792" y="2078785"/>
                  </a:lnTo>
                  <a:lnTo>
                    <a:pt x="71877" y="2018569"/>
                  </a:lnTo>
                  <a:lnTo>
                    <a:pt x="71862" y="1958096"/>
                  </a:lnTo>
                  <a:lnTo>
                    <a:pt x="71741" y="1897383"/>
                  </a:lnTo>
                  <a:lnTo>
                    <a:pt x="71514" y="1836451"/>
                  </a:lnTo>
                  <a:lnTo>
                    <a:pt x="71176" y="1775318"/>
                  </a:lnTo>
                  <a:lnTo>
                    <a:pt x="70725" y="1714003"/>
                  </a:lnTo>
                  <a:lnTo>
                    <a:pt x="70157" y="1652525"/>
                  </a:lnTo>
                  <a:lnTo>
                    <a:pt x="69470" y="1590903"/>
                  </a:lnTo>
                  <a:lnTo>
                    <a:pt x="68661" y="1529155"/>
                  </a:lnTo>
                  <a:lnTo>
                    <a:pt x="67726" y="1467301"/>
                  </a:lnTo>
                  <a:lnTo>
                    <a:pt x="66664" y="1405359"/>
                  </a:lnTo>
                  <a:lnTo>
                    <a:pt x="65470" y="1343349"/>
                  </a:lnTo>
                  <a:lnTo>
                    <a:pt x="64142" y="1281289"/>
                  </a:lnTo>
                  <a:lnTo>
                    <a:pt x="62677" y="1219198"/>
                  </a:lnTo>
                  <a:lnTo>
                    <a:pt x="61071" y="1157095"/>
                  </a:lnTo>
                  <a:lnTo>
                    <a:pt x="59323" y="1094999"/>
                  </a:lnTo>
                  <a:lnTo>
                    <a:pt x="57429" y="1032929"/>
                  </a:lnTo>
                  <a:lnTo>
                    <a:pt x="55385" y="970904"/>
                  </a:lnTo>
                  <a:lnTo>
                    <a:pt x="53190" y="908942"/>
                  </a:lnTo>
                  <a:lnTo>
                    <a:pt x="50839" y="847063"/>
                  </a:lnTo>
                  <a:lnTo>
                    <a:pt x="48331" y="785285"/>
                  </a:lnTo>
                  <a:lnTo>
                    <a:pt x="45662" y="723628"/>
                  </a:lnTo>
                  <a:lnTo>
                    <a:pt x="42829" y="662109"/>
                  </a:lnTo>
                  <a:lnTo>
                    <a:pt x="39829" y="600749"/>
                  </a:lnTo>
                  <a:lnTo>
                    <a:pt x="36659" y="539566"/>
                  </a:lnTo>
                  <a:lnTo>
                    <a:pt x="33317" y="478579"/>
                  </a:lnTo>
                  <a:lnTo>
                    <a:pt x="29798" y="417806"/>
                  </a:lnTo>
                  <a:lnTo>
                    <a:pt x="26101" y="357267"/>
                  </a:lnTo>
                  <a:lnTo>
                    <a:pt x="22223" y="296981"/>
                  </a:lnTo>
                  <a:lnTo>
                    <a:pt x="18159" y="236966"/>
                  </a:lnTo>
                  <a:lnTo>
                    <a:pt x="13908" y="177242"/>
                  </a:lnTo>
                  <a:lnTo>
                    <a:pt x="9467" y="117826"/>
                  </a:lnTo>
                  <a:lnTo>
                    <a:pt x="4831" y="58739"/>
                  </a:lnTo>
                  <a:lnTo>
                    <a:pt x="0" y="0"/>
                  </a:lnTo>
                  <a:close/>
                </a:path>
              </a:pathLst>
            </a:custGeom>
            <a:ln w="28575">
              <a:solidFill>
                <a:srgbClr val="0D0D0D"/>
              </a:solidFill>
            </a:ln>
          </p:spPr>
          <p:txBody>
            <a:bodyPr wrap="square" lIns="0" tIns="0" rIns="0" bIns="0" rtlCol="0"/>
            <a:lstStyle/>
            <a:p>
              <a:endParaRPr lang="es-EC" noProof="0" dirty="0"/>
            </a:p>
          </p:txBody>
        </p:sp>
      </p:grpSp>
      <p:sp>
        <p:nvSpPr>
          <p:cNvPr id="11" name="object 11"/>
          <p:cNvSpPr txBox="1"/>
          <p:nvPr/>
        </p:nvSpPr>
        <p:spPr>
          <a:xfrm>
            <a:off x="680466" y="1526857"/>
            <a:ext cx="5219700" cy="3804285"/>
          </a:xfrm>
          <a:prstGeom prst="rect">
            <a:avLst/>
          </a:prstGeom>
        </p:spPr>
        <p:txBody>
          <a:bodyPr vert="horz" wrap="square" lIns="0" tIns="113664" rIns="0" bIns="0" rtlCol="0">
            <a:spAutoFit/>
          </a:bodyPr>
          <a:lstStyle/>
          <a:p>
            <a:pPr marL="441325">
              <a:lnSpc>
                <a:spcPct val="100000"/>
              </a:lnSpc>
              <a:spcBef>
                <a:spcPts val="894"/>
              </a:spcBef>
            </a:pPr>
            <a:r>
              <a:rPr lang="es-EC" sz="1650" b="1" noProof="0" dirty="0" err="1">
                <a:solidFill>
                  <a:srgbClr val="334154"/>
                </a:solidFill>
                <a:latin typeface="Arial"/>
                <a:cs typeface="Arial"/>
              </a:rPr>
              <a:t>Stakeholders</a:t>
            </a:r>
            <a:r>
              <a:rPr lang="es-EC" sz="1650" b="1" noProof="0" dirty="0">
                <a:solidFill>
                  <a:srgbClr val="334154"/>
                </a:solidFill>
                <a:latin typeface="Arial"/>
                <a:cs typeface="Arial"/>
              </a:rPr>
              <a:t>:</a:t>
            </a:r>
            <a:r>
              <a:rPr lang="es-EC" sz="1650" b="1" spc="-75" noProof="0" dirty="0">
                <a:solidFill>
                  <a:srgbClr val="334154"/>
                </a:solidFill>
                <a:latin typeface="Arial"/>
                <a:cs typeface="Arial"/>
              </a:rPr>
              <a:t> </a:t>
            </a:r>
            <a:r>
              <a:rPr lang="es-EC" sz="1650" noProof="0" dirty="0">
                <a:solidFill>
                  <a:srgbClr val="334154"/>
                </a:solidFill>
                <a:latin typeface="Arial MT"/>
                <a:cs typeface="Arial MT"/>
              </a:rPr>
              <a:t>Personas</a:t>
            </a:r>
            <a:r>
              <a:rPr lang="es-EC" sz="1650" spc="-65" noProof="0" dirty="0">
                <a:solidFill>
                  <a:srgbClr val="334154"/>
                </a:solidFill>
                <a:latin typeface="Arial MT"/>
                <a:cs typeface="Arial MT"/>
              </a:rPr>
              <a:t> </a:t>
            </a:r>
            <a:r>
              <a:rPr lang="es-EC" sz="1650" noProof="0" dirty="0">
                <a:solidFill>
                  <a:srgbClr val="334154"/>
                </a:solidFill>
                <a:latin typeface="Arial MT"/>
                <a:cs typeface="Arial MT"/>
              </a:rPr>
              <a:t>u</a:t>
            </a:r>
            <a:r>
              <a:rPr lang="es-EC" sz="1650" spc="-55" noProof="0" dirty="0">
                <a:solidFill>
                  <a:srgbClr val="334154"/>
                </a:solidFill>
                <a:latin typeface="Arial MT"/>
                <a:cs typeface="Arial MT"/>
              </a:rPr>
              <a:t> </a:t>
            </a:r>
            <a:r>
              <a:rPr lang="es-EC" sz="1650" noProof="0" dirty="0">
                <a:solidFill>
                  <a:srgbClr val="334154"/>
                </a:solidFill>
                <a:latin typeface="Arial MT"/>
                <a:cs typeface="Arial MT"/>
              </a:rPr>
              <a:t>organizaciones</a:t>
            </a:r>
            <a:r>
              <a:rPr lang="es-EC" sz="1650" spc="-65" noProof="0" dirty="0">
                <a:solidFill>
                  <a:srgbClr val="334154"/>
                </a:solidFill>
                <a:latin typeface="Arial MT"/>
                <a:cs typeface="Arial MT"/>
              </a:rPr>
              <a:t> </a:t>
            </a:r>
            <a:r>
              <a:rPr lang="es-EC" sz="1650" spc="-25" noProof="0" dirty="0">
                <a:solidFill>
                  <a:srgbClr val="334154"/>
                </a:solidFill>
                <a:latin typeface="Arial MT"/>
                <a:cs typeface="Arial MT"/>
              </a:rPr>
              <a:t>con</a:t>
            </a:r>
            <a:endParaRPr lang="es-EC" sz="1650" noProof="0" dirty="0">
              <a:latin typeface="Arial MT"/>
              <a:cs typeface="Arial MT"/>
            </a:endParaRPr>
          </a:p>
          <a:p>
            <a:pPr marL="441325">
              <a:lnSpc>
                <a:spcPct val="100000"/>
              </a:lnSpc>
              <a:spcBef>
                <a:spcPts val="795"/>
              </a:spcBef>
            </a:pPr>
            <a:r>
              <a:rPr lang="es-EC" sz="1650" noProof="0" dirty="0">
                <a:solidFill>
                  <a:srgbClr val="334154"/>
                </a:solidFill>
                <a:latin typeface="Arial MT"/>
                <a:cs typeface="Arial MT"/>
              </a:rPr>
              <a:t>interés</a:t>
            </a:r>
            <a:r>
              <a:rPr lang="es-EC" sz="1650" spc="-10" noProof="0" dirty="0">
                <a:solidFill>
                  <a:srgbClr val="334154"/>
                </a:solidFill>
                <a:latin typeface="Arial MT"/>
                <a:cs typeface="Arial MT"/>
              </a:rPr>
              <a:t> </a:t>
            </a:r>
            <a:r>
              <a:rPr lang="es-EC" sz="1650" noProof="0" dirty="0">
                <a:solidFill>
                  <a:srgbClr val="334154"/>
                </a:solidFill>
                <a:latin typeface="Arial MT"/>
                <a:cs typeface="Arial MT"/>
              </a:rPr>
              <a:t>en</a:t>
            </a:r>
            <a:r>
              <a:rPr lang="es-EC" sz="1650" spc="-5" noProof="0" dirty="0">
                <a:solidFill>
                  <a:srgbClr val="334154"/>
                </a:solidFill>
                <a:latin typeface="Arial MT"/>
                <a:cs typeface="Arial MT"/>
              </a:rPr>
              <a:t> </a:t>
            </a:r>
            <a:r>
              <a:rPr lang="es-EC" sz="1650" noProof="0" dirty="0">
                <a:solidFill>
                  <a:srgbClr val="334154"/>
                </a:solidFill>
                <a:latin typeface="Arial MT"/>
                <a:cs typeface="Arial MT"/>
              </a:rPr>
              <a:t>el</a:t>
            </a:r>
            <a:r>
              <a:rPr lang="es-EC" sz="1650" spc="-40" noProof="0" dirty="0">
                <a:solidFill>
                  <a:srgbClr val="334154"/>
                </a:solidFill>
                <a:latin typeface="Arial MT"/>
                <a:cs typeface="Arial MT"/>
              </a:rPr>
              <a:t> </a:t>
            </a:r>
            <a:r>
              <a:rPr lang="es-EC" sz="1650" spc="-10" noProof="0" dirty="0">
                <a:solidFill>
                  <a:srgbClr val="334154"/>
                </a:solidFill>
                <a:latin typeface="Arial MT"/>
                <a:cs typeface="Arial MT"/>
              </a:rPr>
              <a:t>Sistema.</a:t>
            </a:r>
            <a:endParaRPr lang="es-EC" sz="1650" noProof="0" dirty="0">
              <a:latin typeface="Arial MT"/>
              <a:cs typeface="Arial MT"/>
            </a:endParaRPr>
          </a:p>
          <a:p>
            <a:pPr>
              <a:lnSpc>
                <a:spcPct val="100000"/>
              </a:lnSpc>
              <a:spcBef>
                <a:spcPts val="70"/>
              </a:spcBef>
            </a:pPr>
            <a:endParaRPr lang="es-EC" sz="1650" noProof="0" dirty="0">
              <a:latin typeface="Arial MT"/>
              <a:cs typeface="Arial MT"/>
            </a:endParaRPr>
          </a:p>
          <a:p>
            <a:pPr marL="417195">
              <a:lnSpc>
                <a:spcPct val="100000"/>
              </a:lnSpc>
              <a:spcBef>
                <a:spcPts val="5"/>
              </a:spcBef>
            </a:pPr>
            <a:r>
              <a:rPr lang="es-EC" sz="1650" b="1" noProof="0" dirty="0">
                <a:solidFill>
                  <a:srgbClr val="334154"/>
                </a:solidFill>
                <a:latin typeface="Arial"/>
                <a:cs typeface="Arial"/>
              </a:rPr>
              <a:t>Documentos:</a:t>
            </a:r>
            <a:r>
              <a:rPr lang="es-EC" sz="1650" b="1" spc="-70" noProof="0" dirty="0">
                <a:solidFill>
                  <a:srgbClr val="334154"/>
                </a:solidFill>
                <a:latin typeface="Arial"/>
                <a:cs typeface="Arial"/>
              </a:rPr>
              <a:t> </a:t>
            </a:r>
            <a:r>
              <a:rPr lang="es-EC" sz="1650" noProof="0" dirty="0">
                <a:solidFill>
                  <a:srgbClr val="334154"/>
                </a:solidFill>
                <a:latin typeface="Arial MT"/>
                <a:cs typeface="Arial MT"/>
              </a:rPr>
              <a:t>Leyes,</a:t>
            </a:r>
            <a:r>
              <a:rPr lang="es-EC" sz="1650" spc="-55" noProof="0" dirty="0">
                <a:solidFill>
                  <a:srgbClr val="334154"/>
                </a:solidFill>
                <a:latin typeface="Arial MT"/>
                <a:cs typeface="Arial MT"/>
              </a:rPr>
              <a:t> </a:t>
            </a:r>
            <a:r>
              <a:rPr lang="es-EC" sz="1650" noProof="0" dirty="0">
                <a:solidFill>
                  <a:srgbClr val="334154"/>
                </a:solidFill>
                <a:latin typeface="Arial MT"/>
                <a:cs typeface="Arial MT"/>
              </a:rPr>
              <a:t>estándares,</a:t>
            </a:r>
            <a:r>
              <a:rPr lang="es-EC" sz="1650" spc="-75" noProof="0" dirty="0">
                <a:solidFill>
                  <a:srgbClr val="334154"/>
                </a:solidFill>
                <a:latin typeface="Arial MT"/>
                <a:cs typeface="Arial MT"/>
              </a:rPr>
              <a:t> </a:t>
            </a:r>
            <a:r>
              <a:rPr lang="es-EC" sz="1650" noProof="0" dirty="0">
                <a:solidFill>
                  <a:srgbClr val="334154"/>
                </a:solidFill>
                <a:latin typeface="Arial MT"/>
                <a:cs typeface="Arial MT"/>
              </a:rPr>
              <a:t>manuales</a:t>
            </a:r>
            <a:r>
              <a:rPr lang="es-EC" sz="1650" spc="-50" noProof="0" dirty="0">
                <a:solidFill>
                  <a:srgbClr val="334154"/>
                </a:solidFill>
                <a:latin typeface="Arial MT"/>
                <a:cs typeface="Arial MT"/>
              </a:rPr>
              <a:t> </a:t>
            </a:r>
            <a:r>
              <a:rPr lang="es-EC" sz="1650" spc="-25" noProof="0" dirty="0">
                <a:solidFill>
                  <a:srgbClr val="334154"/>
                </a:solidFill>
                <a:latin typeface="Arial MT"/>
                <a:cs typeface="Arial MT"/>
              </a:rPr>
              <a:t>de</a:t>
            </a:r>
            <a:endParaRPr lang="es-EC" sz="1650" noProof="0" dirty="0">
              <a:latin typeface="Arial MT"/>
              <a:cs typeface="Arial MT"/>
            </a:endParaRPr>
          </a:p>
          <a:p>
            <a:pPr marL="417195">
              <a:lnSpc>
                <a:spcPct val="100000"/>
              </a:lnSpc>
              <a:spcBef>
                <a:spcPts val="795"/>
              </a:spcBef>
            </a:pPr>
            <a:r>
              <a:rPr lang="es-EC" sz="1650" noProof="0" dirty="0">
                <a:solidFill>
                  <a:srgbClr val="334154"/>
                </a:solidFill>
                <a:latin typeface="Arial MT"/>
                <a:cs typeface="Arial MT"/>
              </a:rPr>
              <a:t>sistemas</a:t>
            </a:r>
            <a:r>
              <a:rPr lang="es-EC" sz="1650" spc="-55" noProof="0" dirty="0">
                <a:solidFill>
                  <a:srgbClr val="334154"/>
                </a:solidFill>
                <a:latin typeface="Arial MT"/>
                <a:cs typeface="Arial MT"/>
              </a:rPr>
              <a:t> </a:t>
            </a:r>
            <a:r>
              <a:rPr lang="es-EC" sz="1650" noProof="0" dirty="0">
                <a:solidFill>
                  <a:srgbClr val="334154"/>
                </a:solidFill>
                <a:latin typeface="Arial MT"/>
                <a:cs typeface="Arial MT"/>
              </a:rPr>
              <a:t>previos</a:t>
            </a:r>
            <a:r>
              <a:rPr lang="es-EC" sz="1650" spc="-60" noProof="0" dirty="0">
                <a:solidFill>
                  <a:srgbClr val="334154"/>
                </a:solidFill>
                <a:latin typeface="Arial MT"/>
                <a:cs typeface="Arial MT"/>
              </a:rPr>
              <a:t> </a:t>
            </a:r>
            <a:r>
              <a:rPr lang="es-EC" sz="1650" noProof="0" dirty="0">
                <a:solidFill>
                  <a:srgbClr val="334154"/>
                </a:solidFill>
                <a:latin typeface="Arial MT"/>
                <a:cs typeface="Arial MT"/>
              </a:rPr>
              <a:t>o</a:t>
            </a:r>
            <a:r>
              <a:rPr lang="es-EC" sz="1650" spc="-15" noProof="0" dirty="0">
                <a:solidFill>
                  <a:srgbClr val="334154"/>
                </a:solidFill>
                <a:latin typeface="Arial MT"/>
                <a:cs typeface="Arial MT"/>
              </a:rPr>
              <a:t> </a:t>
            </a:r>
            <a:r>
              <a:rPr lang="es-EC" sz="1650" noProof="0" dirty="0">
                <a:solidFill>
                  <a:srgbClr val="334154"/>
                </a:solidFill>
                <a:latin typeface="Arial MT"/>
                <a:cs typeface="Arial MT"/>
              </a:rPr>
              <a:t>manuales</a:t>
            </a:r>
            <a:r>
              <a:rPr lang="es-EC" sz="1650" spc="-50" noProof="0" dirty="0">
                <a:solidFill>
                  <a:srgbClr val="334154"/>
                </a:solidFill>
                <a:latin typeface="Arial MT"/>
                <a:cs typeface="Arial MT"/>
              </a:rPr>
              <a:t> </a:t>
            </a:r>
            <a:r>
              <a:rPr lang="es-EC" sz="1650" noProof="0" dirty="0">
                <a:solidFill>
                  <a:srgbClr val="334154"/>
                </a:solidFill>
                <a:latin typeface="Arial MT"/>
                <a:cs typeface="Arial MT"/>
              </a:rPr>
              <a:t>de</a:t>
            </a:r>
            <a:r>
              <a:rPr lang="es-EC" sz="1650" spc="-35" noProof="0" dirty="0">
                <a:solidFill>
                  <a:srgbClr val="334154"/>
                </a:solidFill>
                <a:latin typeface="Arial MT"/>
                <a:cs typeface="Arial MT"/>
              </a:rPr>
              <a:t> </a:t>
            </a:r>
            <a:r>
              <a:rPr lang="es-EC" sz="1650" spc="-10" noProof="0" dirty="0">
                <a:solidFill>
                  <a:srgbClr val="334154"/>
                </a:solidFill>
                <a:latin typeface="Arial MT"/>
                <a:cs typeface="Arial MT"/>
              </a:rPr>
              <a:t>usuario.</a:t>
            </a:r>
            <a:endParaRPr lang="es-EC" sz="1650" noProof="0" dirty="0">
              <a:latin typeface="Arial MT"/>
              <a:cs typeface="Arial MT"/>
            </a:endParaRPr>
          </a:p>
          <a:p>
            <a:pPr marL="417195" marR="5080">
              <a:lnSpc>
                <a:spcPct val="140000"/>
              </a:lnSpc>
              <a:spcBef>
                <a:spcPts val="950"/>
              </a:spcBef>
            </a:pPr>
            <a:r>
              <a:rPr lang="es-EC" sz="1650" b="1" noProof="0" dirty="0">
                <a:solidFill>
                  <a:srgbClr val="334154"/>
                </a:solidFill>
                <a:latin typeface="Arial"/>
                <a:cs typeface="Arial"/>
              </a:rPr>
              <a:t>Sistemas:</a:t>
            </a:r>
            <a:r>
              <a:rPr lang="es-EC" sz="1650" b="1" spc="-85" noProof="0" dirty="0">
                <a:solidFill>
                  <a:srgbClr val="334154"/>
                </a:solidFill>
                <a:latin typeface="Arial"/>
                <a:cs typeface="Arial"/>
              </a:rPr>
              <a:t> </a:t>
            </a:r>
            <a:r>
              <a:rPr lang="es-EC" sz="1650" noProof="0" dirty="0">
                <a:solidFill>
                  <a:srgbClr val="334154"/>
                </a:solidFill>
                <a:latin typeface="Arial MT"/>
                <a:cs typeface="Arial MT"/>
              </a:rPr>
              <a:t>Sistemas</a:t>
            </a:r>
            <a:r>
              <a:rPr lang="es-EC" sz="1650" spc="-75" noProof="0" dirty="0">
                <a:solidFill>
                  <a:srgbClr val="334154"/>
                </a:solidFill>
                <a:latin typeface="Arial MT"/>
                <a:cs typeface="Arial MT"/>
              </a:rPr>
              <a:t> </a:t>
            </a:r>
            <a:r>
              <a:rPr lang="es-EC" sz="1650" noProof="0" dirty="0">
                <a:solidFill>
                  <a:srgbClr val="334154"/>
                </a:solidFill>
                <a:latin typeface="Arial MT"/>
                <a:cs typeface="Arial MT"/>
              </a:rPr>
              <a:t>heredados,</a:t>
            </a:r>
            <a:r>
              <a:rPr lang="es-EC" sz="1650" spc="-65" noProof="0" dirty="0">
                <a:solidFill>
                  <a:srgbClr val="334154"/>
                </a:solidFill>
                <a:latin typeface="Arial MT"/>
                <a:cs typeface="Arial MT"/>
              </a:rPr>
              <a:t> </a:t>
            </a:r>
            <a:r>
              <a:rPr lang="es-EC" sz="1650" noProof="0" dirty="0">
                <a:solidFill>
                  <a:srgbClr val="334154"/>
                </a:solidFill>
                <a:latin typeface="Arial MT"/>
                <a:cs typeface="Arial MT"/>
              </a:rPr>
              <a:t>de</a:t>
            </a:r>
            <a:r>
              <a:rPr lang="es-EC" sz="1650" spc="-70" noProof="0" dirty="0">
                <a:solidFill>
                  <a:srgbClr val="334154"/>
                </a:solidFill>
                <a:latin typeface="Arial MT"/>
                <a:cs typeface="Arial MT"/>
              </a:rPr>
              <a:t> </a:t>
            </a:r>
            <a:r>
              <a:rPr lang="es-EC" sz="1650" noProof="0" dirty="0">
                <a:solidFill>
                  <a:srgbClr val="334154"/>
                </a:solidFill>
                <a:latin typeface="Arial MT"/>
                <a:cs typeface="Arial MT"/>
              </a:rPr>
              <a:t>competidores</a:t>
            </a:r>
            <a:r>
              <a:rPr lang="es-EC" sz="1650" spc="-75" noProof="0" dirty="0">
                <a:solidFill>
                  <a:srgbClr val="334154"/>
                </a:solidFill>
                <a:latin typeface="Arial MT"/>
                <a:cs typeface="Arial MT"/>
              </a:rPr>
              <a:t> </a:t>
            </a:r>
            <a:r>
              <a:rPr lang="es-EC" sz="1650" spc="-50" noProof="0" dirty="0">
                <a:solidFill>
                  <a:srgbClr val="334154"/>
                </a:solidFill>
                <a:latin typeface="Arial MT"/>
                <a:cs typeface="Arial MT"/>
              </a:rPr>
              <a:t>o </a:t>
            </a:r>
            <a:r>
              <a:rPr lang="es-EC" sz="1650" noProof="0" dirty="0">
                <a:solidFill>
                  <a:srgbClr val="334154"/>
                </a:solidFill>
                <a:latin typeface="Arial MT"/>
                <a:cs typeface="Arial MT"/>
              </a:rPr>
              <a:t>de</a:t>
            </a:r>
            <a:r>
              <a:rPr lang="es-EC" sz="1650" spc="-25" noProof="0" dirty="0">
                <a:solidFill>
                  <a:srgbClr val="334154"/>
                </a:solidFill>
                <a:latin typeface="Arial MT"/>
                <a:cs typeface="Arial MT"/>
              </a:rPr>
              <a:t> </a:t>
            </a:r>
            <a:r>
              <a:rPr lang="es-EC" sz="1650" noProof="0" dirty="0">
                <a:solidFill>
                  <a:srgbClr val="334154"/>
                </a:solidFill>
                <a:latin typeface="Arial MT"/>
                <a:cs typeface="Arial MT"/>
              </a:rPr>
              <a:t>dominios</a:t>
            </a:r>
            <a:r>
              <a:rPr lang="es-EC" sz="1650" spc="-55" noProof="0" dirty="0">
                <a:solidFill>
                  <a:srgbClr val="334154"/>
                </a:solidFill>
                <a:latin typeface="Arial MT"/>
                <a:cs typeface="Arial MT"/>
              </a:rPr>
              <a:t> </a:t>
            </a:r>
            <a:r>
              <a:rPr lang="es-EC" sz="1650" spc="-10" noProof="0" dirty="0">
                <a:solidFill>
                  <a:srgbClr val="334154"/>
                </a:solidFill>
                <a:latin typeface="Arial MT"/>
                <a:cs typeface="Arial MT"/>
              </a:rPr>
              <a:t>similares.</a:t>
            </a:r>
            <a:endParaRPr lang="es-EC" sz="1650" noProof="0" dirty="0">
              <a:latin typeface="Arial MT"/>
              <a:cs typeface="Arial MT"/>
            </a:endParaRPr>
          </a:p>
          <a:p>
            <a:pPr marL="417195" marR="315595">
              <a:lnSpc>
                <a:spcPct val="140000"/>
              </a:lnSpc>
              <a:spcBef>
                <a:spcPts val="950"/>
              </a:spcBef>
            </a:pPr>
            <a:r>
              <a:rPr lang="es-EC" sz="1650" b="1" noProof="0" dirty="0">
                <a:solidFill>
                  <a:srgbClr val="334154"/>
                </a:solidFill>
                <a:latin typeface="Arial"/>
                <a:cs typeface="Arial"/>
              </a:rPr>
              <a:t>Datos:</a:t>
            </a:r>
            <a:r>
              <a:rPr lang="es-EC" sz="1650" b="1" spc="-45" noProof="0" dirty="0">
                <a:solidFill>
                  <a:srgbClr val="334154"/>
                </a:solidFill>
                <a:latin typeface="Arial"/>
                <a:cs typeface="Arial"/>
              </a:rPr>
              <a:t> </a:t>
            </a:r>
            <a:r>
              <a:rPr lang="es-EC" sz="1650" noProof="0" dirty="0">
                <a:solidFill>
                  <a:srgbClr val="334154"/>
                </a:solidFill>
                <a:latin typeface="Arial MT"/>
                <a:cs typeface="Arial MT"/>
              </a:rPr>
              <a:t>Foros</a:t>
            </a:r>
            <a:r>
              <a:rPr lang="es-EC" sz="1650" spc="-40" noProof="0" dirty="0">
                <a:solidFill>
                  <a:srgbClr val="334154"/>
                </a:solidFill>
                <a:latin typeface="Arial MT"/>
                <a:cs typeface="Arial MT"/>
              </a:rPr>
              <a:t> </a:t>
            </a:r>
            <a:r>
              <a:rPr lang="es-EC" sz="1650" noProof="0" dirty="0">
                <a:solidFill>
                  <a:srgbClr val="334154"/>
                </a:solidFill>
                <a:latin typeface="Arial MT"/>
                <a:cs typeface="Arial MT"/>
              </a:rPr>
              <a:t>de</a:t>
            </a:r>
            <a:r>
              <a:rPr lang="es-EC" sz="1650" spc="-30" noProof="0" dirty="0">
                <a:solidFill>
                  <a:srgbClr val="334154"/>
                </a:solidFill>
                <a:latin typeface="Arial MT"/>
                <a:cs typeface="Arial MT"/>
              </a:rPr>
              <a:t> </a:t>
            </a:r>
            <a:r>
              <a:rPr lang="es-EC" sz="1650" noProof="0" dirty="0">
                <a:solidFill>
                  <a:srgbClr val="334154"/>
                </a:solidFill>
                <a:latin typeface="Arial MT"/>
                <a:cs typeface="Arial MT"/>
              </a:rPr>
              <a:t>usuarios,</a:t>
            </a:r>
            <a:r>
              <a:rPr lang="es-EC" sz="1650" spc="-50" noProof="0" dirty="0">
                <a:solidFill>
                  <a:srgbClr val="334154"/>
                </a:solidFill>
                <a:latin typeface="Arial MT"/>
                <a:cs typeface="Arial MT"/>
              </a:rPr>
              <a:t> </a:t>
            </a:r>
            <a:r>
              <a:rPr lang="es-EC" sz="1650" noProof="0" dirty="0">
                <a:solidFill>
                  <a:srgbClr val="334154"/>
                </a:solidFill>
                <a:latin typeface="Arial MT"/>
                <a:cs typeface="Arial MT"/>
              </a:rPr>
              <a:t>registros</a:t>
            </a:r>
            <a:r>
              <a:rPr lang="es-EC" sz="1650" spc="-50" noProof="0" dirty="0">
                <a:solidFill>
                  <a:srgbClr val="334154"/>
                </a:solidFill>
                <a:latin typeface="Arial MT"/>
                <a:cs typeface="Arial MT"/>
              </a:rPr>
              <a:t> </a:t>
            </a:r>
            <a:r>
              <a:rPr lang="es-EC" sz="1650" noProof="0" dirty="0">
                <a:solidFill>
                  <a:srgbClr val="334154"/>
                </a:solidFill>
                <a:latin typeface="Arial MT"/>
                <a:cs typeface="Arial MT"/>
              </a:rPr>
              <a:t>de</a:t>
            </a:r>
            <a:r>
              <a:rPr lang="es-EC" sz="1650" spc="-30" noProof="0" dirty="0">
                <a:solidFill>
                  <a:srgbClr val="334154"/>
                </a:solidFill>
                <a:latin typeface="Arial MT"/>
                <a:cs typeface="Arial MT"/>
              </a:rPr>
              <a:t> </a:t>
            </a:r>
            <a:r>
              <a:rPr lang="es-EC" sz="1650" noProof="0" dirty="0">
                <a:solidFill>
                  <a:srgbClr val="334154"/>
                </a:solidFill>
                <a:latin typeface="Arial MT"/>
                <a:cs typeface="Arial MT"/>
              </a:rPr>
              <a:t>errores</a:t>
            </a:r>
            <a:r>
              <a:rPr lang="es-EC" sz="1650" spc="-40" noProof="0" dirty="0">
                <a:solidFill>
                  <a:srgbClr val="334154"/>
                </a:solidFill>
                <a:latin typeface="Arial MT"/>
                <a:cs typeface="Arial MT"/>
              </a:rPr>
              <a:t> </a:t>
            </a:r>
            <a:r>
              <a:rPr lang="es-EC" sz="1650" spc="-50" noProof="0" dirty="0">
                <a:solidFill>
                  <a:srgbClr val="334154"/>
                </a:solidFill>
                <a:latin typeface="Arial MT"/>
                <a:cs typeface="Arial MT"/>
              </a:rPr>
              <a:t>y </a:t>
            </a:r>
            <a:r>
              <a:rPr lang="es-EC" sz="1650" noProof="0" dirty="0">
                <a:solidFill>
                  <a:srgbClr val="334154"/>
                </a:solidFill>
                <a:latin typeface="Arial MT"/>
                <a:cs typeface="Arial MT"/>
              </a:rPr>
              <a:t>trazas</a:t>
            </a:r>
            <a:r>
              <a:rPr lang="es-EC" sz="1650" spc="-45" noProof="0" dirty="0">
                <a:solidFill>
                  <a:srgbClr val="334154"/>
                </a:solidFill>
                <a:latin typeface="Arial MT"/>
                <a:cs typeface="Arial MT"/>
              </a:rPr>
              <a:t> </a:t>
            </a:r>
            <a:r>
              <a:rPr lang="es-EC" sz="1650" noProof="0" dirty="0">
                <a:solidFill>
                  <a:srgbClr val="334154"/>
                </a:solidFill>
                <a:latin typeface="Arial MT"/>
                <a:cs typeface="Arial MT"/>
              </a:rPr>
              <a:t>de</a:t>
            </a:r>
            <a:r>
              <a:rPr lang="es-EC" sz="1650" spc="-30" noProof="0" dirty="0">
                <a:solidFill>
                  <a:srgbClr val="334154"/>
                </a:solidFill>
                <a:latin typeface="Arial MT"/>
                <a:cs typeface="Arial MT"/>
              </a:rPr>
              <a:t> </a:t>
            </a:r>
            <a:r>
              <a:rPr lang="es-EC" sz="1650" noProof="0" dirty="0">
                <a:solidFill>
                  <a:srgbClr val="334154"/>
                </a:solidFill>
                <a:latin typeface="Arial MT"/>
                <a:cs typeface="Arial MT"/>
              </a:rPr>
              <a:t>ejecución</a:t>
            </a:r>
            <a:r>
              <a:rPr lang="es-EC" sz="1650" spc="-30" noProof="0" dirty="0">
                <a:solidFill>
                  <a:srgbClr val="334154"/>
                </a:solidFill>
                <a:latin typeface="Arial MT"/>
                <a:cs typeface="Arial MT"/>
              </a:rPr>
              <a:t> </a:t>
            </a:r>
            <a:r>
              <a:rPr lang="es-EC" sz="1650" noProof="0" dirty="0">
                <a:solidFill>
                  <a:srgbClr val="334154"/>
                </a:solidFill>
                <a:latin typeface="Arial MT"/>
                <a:cs typeface="Arial MT"/>
              </a:rPr>
              <a:t>del</a:t>
            </a:r>
            <a:r>
              <a:rPr lang="es-EC" sz="1650" spc="-30" noProof="0" dirty="0">
                <a:solidFill>
                  <a:srgbClr val="334154"/>
                </a:solidFill>
                <a:latin typeface="Arial MT"/>
                <a:cs typeface="Arial MT"/>
              </a:rPr>
              <a:t> </a:t>
            </a:r>
            <a:r>
              <a:rPr lang="es-EC" sz="1650" spc="-10" noProof="0" dirty="0">
                <a:solidFill>
                  <a:srgbClr val="334154"/>
                </a:solidFill>
                <a:latin typeface="Arial MT"/>
                <a:cs typeface="Arial MT"/>
              </a:rPr>
              <a:t>sistema.</a:t>
            </a:r>
            <a:endParaRPr lang="es-EC" sz="1650" noProof="0" dirty="0">
              <a:latin typeface="Arial MT"/>
              <a:cs typeface="Arial MT"/>
            </a:endParaRPr>
          </a:p>
          <a:p>
            <a:pPr>
              <a:lnSpc>
                <a:spcPct val="100000"/>
              </a:lnSpc>
              <a:spcBef>
                <a:spcPts val="670"/>
              </a:spcBef>
            </a:pPr>
            <a:endParaRPr lang="es-EC" sz="1650" noProof="0" dirty="0">
              <a:latin typeface="Arial MT"/>
              <a:cs typeface="Arial MT"/>
            </a:endParaRPr>
          </a:p>
          <a:p>
            <a:pPr marL="12700">
              <a:lnSpc>
                <a:spcPct val="100000"/>
              </a:lnSpc>
            </a:pPr>
            <a:r>
              <a:rPr lang="es-EC" sz="1600" b="1" i="1" noProof="0" dirty="0">
                <a:solidFill>
                  <a:srgbClr val="005087"/>
                </a:solidFill>
                <a:latin typeface="Arial"/>
                <a:cs typeface="Arial"/>
              </a:rPr>
              <a:t>Prueba</a:t>
            </a:r>
            <a:r>
              <a:rPr lang="es-EC" sz="1600" b="1" i="1" spc="-30" noProof="0" dirty="0">
                <a:solidFill>
                  <a:srgbClr val="005087"/>
                </a:solidFill>
                <a:latin typeface="Arial"/>
                <a:cs typeface="Arial"/>
              </a:rPr>
              <a:t> </a:t>
            </a:r>
            <a:r>
              <a:rPr lang="es-EC" sz="1600" b="1" i="1" noProof="0" dirty="0">
                <a:solidFill>
                  <a:srgbClr val="005087"/>
                </a:solidFill>
                <a:latin typeface="Arial"/>
                <a:cs typeface="Arial"/>
              </a:rPr>
              <a:t>de</a:t>
            </a:r>
            <a:r>
              <a:rPr lang="es-EC" sz="1600" b="1" i="1" spc="-35" noProof="0" dirty="0">
                <a:solidFill>
                  <a:srgbClr val="005087"/>
                </a:solidFill>
                <a:latin typeface="Arial"/>
                <a:cs typeface="Arial"/>
              </a:rPr>
              <a:t> </a:t>
            </a:r>
            <a:r>
              <a:rPr lang="es-EC" sz="1600" b="1" i="1" noProof="0" dirty="0">
                <a:solidFill>
                  <a:srgbClr val="005087"/>
                </a:solidFill>
                <a:latin typeface="Arial"/>
                <a:cs typeface="Arial"/>
              </a:rPr>
              <a:t>los</a:t>
            </a:r>
            <a:r>
              <a:rPr lang="es-EC" sz="1600" b="1" i="1" spc="-20" noProof="0" dirty="0">
                <a:solidFill>
                  <a:srgbClr val="005087"/>
                </a:solidFill>
                <a:latin typeface="Arial"/>
                <a:cs typeface="Arial"/>
              </a:rPr>
              <a:t> </a:t>
            </a:r>
            <a:r>
              <a:rPr lang="es-EC" sz="1600" b="1" i="1" noProof="0" dirty="0">
                <a:solidFill>
                  <a:srgbClr val="005087"/>
                </a:solidFill>
                <a:latin typeface="Arial"/>
                <a:cs typeface="Arial"/>
              </a:rPr>
              <a:t>100</a:t>
            </a:r>
            <a:r>
              <a:rPr lang="es-EC" sz="1600" b="1" i="1" spc="-20" noProof="0" dirty="0">
                <a:solidFill>
                  <a:srgbClr val="005087"/>
                </a:solidFill>
                <a:latin typeface="Arial"/>
                <a:cs typeface="Arial"/>
              </a:rPr>
              <a:t> </a:t>
            </a:r>
            <a:r>
              <a:rPr lang="es-EC" sz="1600" b="1" i="1" spc="-10" noProof="0" dirty="0">
                <a:solidFill>
                  <a:srgbClr val="005087"/>
                </a:solidFill>
                <a:latin typeface="Arial"/>
                <a:cs typeface="Arial"/>
              </a:rPr>
              <a:t>dólares</a:t>
            </a:r>
            <a:endParaRPr lang="es-EC" sz="1600" noProof="0" dirty="0">
              <a:latin typeface="Arial"/>
              <a:cs typeface="Arial"/>
            </a:endParaRPr>
          </a:p>
        </p:txBody>
      </p:sp>
      <p:sp>
        <p:nvSpPr>
          <p:cNvPr id="12" name="object 3">
            <a:extLst>
              <a:ext uri="{FF2B5EF4-FFF2-40B4-BE49-F238E27FC236}">
                <a16:creationId xmlns:a16="http://schemas.microsoft.com/office/drawing/2014/main" id="{99EFEAFD-C322-401C-A7C3-7A98FFAB551A}"/>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3100" y="2045868"/>
            <a:ext cx="5177155" cy="3799840"/>
          </a:xfrm>
          <a:prstGeom prst="rect">
            <a:avLst/>
          </a:prstGeom>
        </p:spPr>
        <p:txBody>
          <a:bodyPr vert="horz" wrap="square" lIns="0" tIns="74930" rIns="0" bIns="0" rtlCol="0">
            <a:spAutoFit/>
          </a:bodyPr>
          <a:lstStyle/>
          <a:p>
            <a:pPr marL="71755">
              <a:lnSpc>
                <a:spcPct val="100000"/>
              </a:lnSpc>
              <a:spcBef>
                <a:spcPts val="590"/>
              </a:spcBef>
            </a:pPr>
            <a:r>
              <a:rPr lang="es-EC" sz="1650" b="1" noProof="0" dirty="0">
                <a:solidFill>
                  <a:srgbClr val="334154"/>
                </a:solidFill>
                <a:latin typeface="Arial"/>
                <a:cs typeface="Arial"/>
              </a:rPr>
              <a:t>Objetivos</a:t>
            </a:r>
            <a:r>
              <a:rPr lang="es-EC" sz="1650" b="1" spc="-80" noProof="0" dirty="0">
                <a:solidFill>
                  <a:srgbClr val="334154"/>
                </a:solidFill>
                <a:latin typeface="Arial"/>
                <a:cs typeface="Arial"/>
              </a:rPr>
              <a:t> </a:t>
            </a:r>
            <a:r>
              <a:rPr lang="es-EC" sz="1650" b="1" spc="-10" noProof="0" dirty="0">
                <a:solidFill>
                  <a:srgbClr val="334154"/>
                </a:solidFill>
                <a:latin typeface="Arial"/>
                <a:cs typeface="Arial"/>
              </a:rPr>
              <a:t>(</a:t>
            </a:r>
            <a:r>
              <a:rPr lang="es-EC" sz="1650" b="1" spc="-10" noProof="0" dirty="0" err="1">
                <a:solidFill>
                  <a:srgbClr val="334154"/>
                </a:solidFill>
                <a:latin typeface="Arial"/>
                <a:cs typeface="Arial"/>
              </a:rPr>
              <a:t>Goals</a:t>
            </a:r>
            <a:r>
              <a:rPr lang="es-EC" sz="1650" b="1" spc="-10" noProof="0" dirty="0">
                <a:solidFill>
                  <a:srgbClr val="334154"/>
                </a:solidFill>
                <a:latin typeface="Arial"/>
                <a:cs typeface="Arial"/>
              </a:rPr>
              <a:t>)</a:t>
            </a:r>
            <a:endParaRPr lang="es-EC" sz="1650" noProof="0" dirty="0">
              <a:latin typeface="Arial"/>
              <a:cs typeface="Arial"/>
            </a:endParaRPr>
          </a:p>
          <a:p>
            <a:pPr marL="12700" marR="5080" indent="59055">
              <a:lnSpc>
                <a:spcPct val="124800"/>
              </a:lnSpc>
            </a:pPr>
            <a:r>
              <a:rPr lang="es-EC" sz="1650" noProof="0" dirty="0">
                <a:solidFill>
                  <a:srgbClr val="334154"/>
                </a:solidFill>
                <a:latin typeface="Arial MT"/>
                <a:cs typeface="Arial MT"/>
              </a:rPr>
              <a:t>Representan</a:t>
            </a:r>
            <a:r>
              <a:rPr lang="es-EC" sz="1650" spc="-65" noProof="0" dirty="0">
                <a:solidFill>
                  <a:srgbClr val="334154"/>
                </a:solidFill>
                <a:latin typeface="Arial MT"/>
                <a:cs typeface="Arial MT"/>
              </a:rPr>
              <a:t> </a:t>
            </a:r>
            <a:r>
              <a:rPr lang="es-EC" sz="1650" noProof="0" dirty="0">
                <a:solidFill>
                  <a:srgbClr val="334154"/>
                </a:solidFill>
                <a:latin typeface="Arial MT"/>
                <a:cs typeface="Arial MT"/>
              </a:rPr>
              <a:t>el</a:t>
            </a:r>
            <a:r>
              <a:rPr lang="es-EC" sz="1650" spc="-25" noProof="0" dirty="0">
                <a:solidFill>
                  <a:srgbClr val="334154"/>
                </a:solidFill>
                <a:latin typeface="Arial MT"/>
                <a:cs typeface="Arial MT"/>
              </a:rPr>
              <a:t> </a:t>
            </a:r>
            <a:r>
              <a:rPr lang="es-EC" sz="1650" noProof="0" dirty="0">
                <a:solidFill>
                  <a:srgbClr val="334154"/>
                </a:solidFill>
                <a:latin typeface="Arial MT"/>
                <a:cs typeface="Arial MT"/>
              </a:rPr>
              <a:t>"POR</a:t>
            </a:r>
            <a:r>
              <a:rPr lang="es-EC" sz="1650" spc="-15" noProof="0" dirty="0">
                <a:solidFill>
                  <a:srgbClr val="334154"/>
                </a:solidFill>
                <a:latin typeface="Arial MT"/>
                <a:cs typeface="Arial MT"/>
              </a:rPr>
              <a:t> </a:t>
            </a:r>
            <a:r>
              <a:rPr lang="es-EC" sz="1650" noProof="0" dirty="0">
                <a:solidFill>
                  <a:srgbClr val="334154"/>
                </a:solidFill>
                <a:latin typeface="Arial MT"/>
                <a:cs typeface="Arial MT"/>
              </a:rPr>
              <a:t>QUÉ".</a:t>
            </a:r>
            <a:r>
              <a:rPr lang="es-EC" sz="1650" spc="-15" noProof="0" dirty="0">
                <a:solidFill>
                  <a:srgbClr val="334154"/>
                </a:solidFill>
                <a:latin typeface="Arial MT"/>
                <a:cs typeface="Arial MT"/>
              </a:rPr>
              <a:t> </a:t>
            </a:r>
            <a:r>
              <a:rPr lang="es-EC" sz="1650" noProof="0" dirty="0">
                <a:solidFill>
                  <a:srgbClr val="334154"/>
                </a:solidFill>
                <a:latin typeface="Arial MT"/>
                <a:cs typeface="Arial MT"/>
              </a:rPr>
              <a:t>Definen</a:t>
            </a:r>
            <a:r>
              <a:rPr lang="es-EC" sz="1650" spc="-50" noProof="0" dirty="0">
                <a:solidFill>
                  <a:srgbClr val="334154"/>
                </a:solidFill>
                <a:latin typeface="Arial MT"/>
                <a:cs typeface="Arial MT"/>
              </a:rPr>
              <a:t> </a:t>
            </a:r>
            <a:r>
              <a:rPr lang="es-EC" sz="1650" noProof="0" dirty="0">
                <a:solidFill>
                  <a:srgbClr val="334154"/>
                </a:solidFill>
                <a:latin typeface="Arial MT"/>
                <a:cs typeface="Arial MT"/>
              </a:rPr>
              <a:t>la</a:t>
            </a:r>
            <a:r>
              <a:rPr lang="es-EC" sz="1650" spc="-20" noProof="0" dirty="0">
                <a:solidFill>
                  <a:srgbClr val="334154"/>
                </a:solidFill>
                <a:latin typeface="Arial MT"/>
                <a:cs typeface="Arial MT"/>
              </a:rPr>
              <a:t> </a:t>
            </a:r>
            <a:r>
              <a:rPr lang="es-EC" sz="1650" spc="-10" noProof="0" dirty="0">
                <a:solidFill>
                  <a:srgbClr val="334154"/>
                </a:solidFill>
                <a:latin typeface="Arial MT"/>
                <a:cs typeface="Arial MT"/>
              </a:rPr>
              <a:t>intención </a:t>
            </a:r>
            <a:r>
              <a:rPr lang="es-EC" sz="1650" noProof="0" dirty="0">
                <a:solidFill>
                  <a:srgbClr val="334154"/>
                </a:solidFill>
                <a:latin typeface="Arial MT"/>
                <a:cs typeface="Arial MT"/>
              </a:rPr>
              <a:t>estratégica</a:t>
            </a:r>
            <a:r>
              <a:rPr lang="es-EC" sz="1650" spc="-70" noProof="0" dirty="0">
                <a:solidFill>
                  <a:srgbClr val="334154"/>
                </a:solidFill>
                <a:latin typeface="Arial MT"/>
                <a:cs typeface="Arial MT"/>
              </a:rPr>
              <a:t> </a:t>
            </a:r>
            <a:r>
              <a:rPr lang="es-EC" sz="1650" noProof="0" dirty="0">
                <a:solidFill>
                  <a:srgbClr val="334154"/>
                </a:solidFill>
                <a:latin typeface="Arial MT"/>
                <a:cs typeface="Arial MT"/>
              </a:rPr>
              <a:t>de</a:t>
            </a:r>
            <a:r>
              <a:rPr lang="es-EC" sz="1650" spc="-25" noProof="0" dirty="0">
                <a:solidFill>
                  <a:srgbClr val="334154"/>
                </a:solidFill>
                <a:latin typeface="Arial MT"/>
                <a:cs typeface="Arial MT"/>
              </a:rPr>
              <a:t> </a:t>
            </a:r>
            <a:r>
              <a:rPr lang="es-EC" sz="1650" noProof="0" dirty="0">
                <a:solidFill>
                  <a:srgbClr val="334154"/>
                </a:solidFill>
                <a:latin typeface="Arial MT"/>
                <a:cs typeface="Arial MT"/>
              </a:rPr>
              <a:t>alto</a:t>
            </a:r>
            <a:r>
              <a:rPr lang="es-EC" sz="1650" spc="-40" noProof="0" dirty="0">
                <a:solidFill>
                  <a:srgbClr val="334154"/>
                </a:solidFill>
                <a:latin typeface="Arial MT"/>
                <a:cs typeface="Arial MT"/>
              </a:rPr>
              <a:t> </a:t>
            </a:r>
            <a:r>
              <a:rPr lang="es-EC" sz="1650" noProof="0" dirty="0">
                <a:solidFill>
                  <a:srgbClr val="334154"/>
                </a:solidFill>
                <a:latin typeface="Arial MT"/>
                <a:cs typeface="Arial MT"/>
              </a:rPr>
              <a:t>nivel</a:t>
            </a:r>
            <a:r>
              <a:rPr lang="es-EC" sz="1650" spc="-45" noProof="0" dirty="0">
                <a:solidFill>
                  <a:srgbClr val="334154"/>
                </a:solidFill>
                <a:latin typeface="Arial MT"/>
                <a:cs typeface="Arial MT"/>
              </a:rPr>
              <a:t> </a:t>
            </a:r>
            <a:r>
              <a:rPr lang="es-EC" sz="1650" noProof="0" dirty="0">
                <a:solidFill>
                  <a:srgbClr val="334154"/>
                </a:solidFill>
                <a:latin typeface="Arial MT"/>
                <a:cs typeface="Arial MT"/>
              </a:rPr>
              <a:t>y</a:t>
            </a:r>
            <a:r>
              <a:rPr lang="es-EC" sz="1650" spc="-25" noProof="0" dirty="0">
                <a:solidFill>
                  <a:srgbClr val="334154"/>
                </a:solidFill>
                <a:latin typeface="Arial MT"/>
                <a:cs typeface="Arial MT"/>
              </a:rPr>
              <a:t> </a:t>
            </a:r>
            <a:r>
              <a:rPr lang="es-EC" sz="1650" noProof="0" dirty="0">
                <a:solidFill>
                  <a:srgbClr val="334154"/>
                </a:solidFill>
                <a:latin typeface="Arial MT"/>
                <a:cs typeface="Arial MT"/>
              </a:rPr>
              <a:t>ayudan</a:t>
            </a:r>
            <a:r>
              <a:rPr lang="es-EC" sz="1650" spc="-30" noProof="0" dirty="0">
                <a:solidFill>
                  <a:srgbClr val="334154"/>
                </a:solidFill>
                <a:latin typeface="Arial MT"/>
                <a:cs typeface="Arial MT"/>
              </a:rPr>
              <a:t> </a:t>
            </a:r>
            <a:r>
              <a:rPr lang="es-EC" sz="1650" noProof="0" dirty="0">
                <a:solidFill>
                  <a:srgbClr val="334154"/>
                </a:solidFill>
                <a:latin typeface="Arial MT"/>
                <a:cs typeface="Arial MT"/>
              </a:rPr>
              <a:t>a</a:t>
            </a:r>
            <a:r>
              <a:rPr lang="es-EC" sz="1650" spc="-15" noProof="0" dirty="0">
                <a:solidFill>
                  <a:srgbClr val="334154"/>
                </a:solidFill>
                <a:latin typeface="Arial MT"/>
                <a:cs typeface="Arial MT"/>
              </a:rPr>
              <a:t> </a:t>
            </a:r>
            <a:r>
              <a:rPr lang="es-EC" sz="1650" noProof="0" dirty="0">
                <a:solidFill>
                  <a:srgbClr val="334154"/>
                </a:solidFill>
                <a:latin typeface="Arial MT"/>
                <a:cs typeface="Arial MT"/>
              </a:rPr>
              <a:t>descubrir</a:t>
            </a:r>
            <a:r>
              <a:rPr lang="es-EC" sz="1650" spc="-40" noProof="0" dirty="0">
                <a:solidFill>
                  <a:srgbClr val="334154"/>
                </a:solidFill>
                <a:latin typeface="Arial MT"/>
                <a:cs typeface="Arial MT"/>
              </a:rPr>
              <a:t> </a:t>
            </a:r>
            <a:r>
              <a:rPr lang="es-EC" sz="1650" spc="-10" noProof="0" dirty="0">
                <a:solidFill>
                  <a:srgbClr val="334154"/>
                </a:solidFill>
                <a:latin typeface="Arial MT"/>
                <a:cs typeface="Arial MT"/>
              </a:rPr>
              <a:t>requisitos </a:t>
            </a:r>
            <a:r>
              <a:rPr lang="es-EC" sz="1650" noProof="0" dirty="0">
                <a:solidFill>
                  <a:srgbClr val="334154"/>
                </a:solidFill>
                <a:latin typeface="Arial MT"/>
                <a:cs typeface="Arial MT"/>
              </a:rPr>
              <a:t>no </a:t>
            </a:r>
            <a:r>
              <a:rPr lang="es-EC" sz="1650" spc="-10" noProof="0" dirty="0">
                <a:solidFill>
                  <a:srgbClr val="334154"/>
                </a:solidFill>
                <a:latin typeface="Arial MT"/>
                <a:cs typeface="Arial MT"/>
              </a:rPr>
              <a:t>funcionales.</a:t>
            </a:r>
            <a:endParaRPr lang="es-EC" sz="1650" noProof="0" dirty="0">
              <a:latin typeface="Arial MT"/>
              <a:cs typeface="Arial MT"/>
            </a:endParaRPr>
          </a:p>
          <a:p>
            <a:pPr marL="81280">
              <a:lnSpc>
                <a:spcPct val="100000"/>
              </a:lnSpc>
              <a:spcBef>
                <a:spcPts val="1570"/>
              </a:spcBef>
            </a:pPr>
            <a:r>
              <a:rPr lang="es-EC" sz="1650" b="1" spc="-10" noProof="0" dirty="0">
                <a:solidFill>
                  <a:srgbClr val="334154"/>
                </a:solidFill>
                <a:latin typeface="Arial"/>
                <a:cs typeface="Arial"/>
              </a:rPr>
              <a:t>Escenarios</a:t>
            </a:r>
            <a:endParaRPr lang="es-EC" sz="1650" noProof="0" dirty="0">
              <a:latin typeface="Arial"/>
              <a:cs typeface="Arial"/>
            </a:endParaRPr>
          </a:p>
          <a:p>
            <a:pPr marL="22225" marR="55880" indent="59055">
              <a:lnSpc>
                <a:spcPct val="124800"/>
              </a:lnSpc>
            </a:pPr>
            <a:r>
              <a:rPr lang="es-EC" sz="1650" noProof="0" dirty="0">
                <a:solidFill>
                  <a:srgbClr val="334154"/>
                </a:solidFill>
                <a:latin typeface="Arial MT"/>
                <a:cs typeface="Arial MT"/>
              </a:rPr>
              <a:t>Representan</a:t>
            </a:r>
            <a:r>
              <a:rPr lang="es-EC" sz="1650" spc="-60" noProof="0" dirty="0">
                <a:solidFill>
                  <a:srgbClr val="334154"/>
                </a:solidFill>
                <a:latin typeface="Arial MT"/>
                <a:cs typeface="Arial MT"/>
              </a:rPr>
              <a:t> </a:t>
            </a:r>
            <a:r>
              <a:rPr lang="es-EC" sz="1650" noProof="0" dirty="0">
                <a:solidFill>
                  <a:srgbClr val="334154"/>
                </a:solidFill>
                <a:latin typeface="Arial MT"/>
                <a:cs typeface="Arial MT"/>
              </a:rPr>
              <a:t>el</a:t>
            </a:r>
            <a:r>
              <a:rPr lang="es-EC" sz="1650" spc="-25" noProof="0" dirty="0">
                <a:solidFill>
                  <a:srgbClr val="334154"/>
                </a:solidFill>
                <a:latin typeface="Arial MT"/>
                <a:cs typeface="Arial MT"/>
              </a:rPr>
              <a:t> </a:t>
            </a:r>
            <a:r>
              <a:rPr lang="es-EC" sz="1650" noProof="0" dirty="0">
                <a:solidFill>
                  <a:srgbClr val="334154"/>
                </a:solidFill>
                <a:latin typeface="Arial MT"/>
                <a:cs typeface="Arial MT"/>
              </a:rPr>
              <a:t>"CÓMO"</a:t>
            </a:r>
            <a:r>
              <a:rPr lang="es-EC" sz="1650" spc="-20" noProof="0" dirty="0">
                <a:solidFill>
                  <a:srgbClr val="334154"/>
                </a:solidFill>
                <a:latin typeface="Arial MT"/>
                <a:cs typeface="Arial MT"/>
              </a:rPr>
              <a:t> </a:t>
            </a:r>
            <a:r>
              <a:rPr lang="es-EC" sz="1650" noProof="0" dirty="0">
                <a:solidFill>
                  <a:srgbClr val="334154"/>
                </a:solidFill>
                <a:latin typeface="Arial MT"/>
                <a:cs typeface="Arial MT"/>
              </a:rPr>
              <a:t>y</a:t>
            </a:r>
            <a:r>
              <a:rPr lang="es-EC" sz="1650" spc="-10" noProof="0" dirty="0">
                <a:solidFill>
                  <a:srgbClr val="334154"/>
                </a:solidFill>
                <a:latin typeface="Arial MT"/>
                <a:cs typeface="Arial MT"/>
              </a:rPr>
              <a:t> </a:t>
            </a:r>
            <a:r>
              <a:rPr lang="es-EC" sz="1650" noProof="0" dirty="0">
                <a:solidFill>
                  <a:srgbClr val="334154"/>
                </a:solidFill>
                <a:latin typeface="Arial MT"/>
                <a:cs typeface="Arial MT"/>
              </a:rPr>
              <a:t>"QUÉ".</a:t>
            </a:r>
            <a:r>
              <a:rPr lang="es-EC" sz="1650" spc="-20" noProof="0" dirty="0">
                <a:solidFill>
                  <a:srgbClr val="334154"/>
                </a:solidFill>
                <a:latin typeface="Arial MT"/>
                <a:cs typeface="Arial MT"/>
              </a:rPr>
              <a:t> </a:t>
            </a:r>
            <a:r>
              <a:rPr lang="es-EC" sz="1650" noProof="0" dirty="0">
                <a:solidFill>
                  <a:srgbClr val="334154"/>
                </a:solidFill>
                <a:latin typeface="Arial MT"/>
                <a:cs typeface="Arial MT"/>
              </a:rPr>
              <a:t>Son</a:t>
            </a:r>
            <a:r>
              <a:rPr lang="es-EC" sz="1650" spc="-30" noProof="0" dirty="0">
                <a:solidFill>
                  <a:srgbClr val="334154"/>
                </a:solidFill>
                <a:latin typeface="Arial MT"/>
                <a:cs typeface="Arial MT"/>
              </a:rPr>
              <a:t> </a:t>
            </a:r>
            <a:r>
              <a:rPr lang="es-EC" sz="1650" spc="-10" noProof="0" dirty="0">
                <a:solidFill>
                  <a:srgbClr val="334154"/>
                </a:solidFill>
                <a:latin typeface="Arial MT"/>
                <a:cs typeface="Arial MT"/>
              </a:rPr>
              <a:t>ejemplos </a:t>
            </a:r>
            <a:r>
              <a:rPr lang="es-EC" sz="1650" noProof="0" dirty="0">
                <a:solidFill>
                  <a:srgbClr val="334154"/>
                </a:solidFill>
                <a:latin typeface="Arial MT"/>
                <a:cs typeface="Arial MT"/>
              </a:rPr>
              <a:t>concretos</a:t>
            </a:r>
            <a:r>
              <a:rPr lang="es-EC" sz="1650" spc="-55" noProof="0" dirty="0">
                <a:solidFill>
                  <a:srgbClr val="334154"/>
                </a:solidFill>
                <a:latin typeface="Arial MT"/>
                <a:cs typeface="Arial MT"/>
              </a:rPr>
              <a:t> </a:t>
            </a:r>
            <a:r>
              <a:rPr lang="es-EC" sz="1650" noProof="0" dirty="0">
                <a:solidFill>
                  <a:srgbClr val="334154"/>
                </a:solidFill>
                <a:latin typeface="Arial MT"/>
                <a:cs typeface="Arial MT"/>
              </a:rPr>
              <a:t>de</a:t>
            </a:r>
            <a:r>
              <a:rPr lang="es-EC" sz="1650" spc="-30" noProof="0" dirty="0">
                <a:solidFill>
                  <a:srgbClr val="334154"/>
                </a:solidFill>
                <a:latin typeface="Arial MT"/>
                <a:cs typeface="Arial MT"/>
              </a:rPr>
              <a:t> </a:t>
            </a:r>
            <a:r>
              <a:rPr lang="es-EC" sz="1650" noProof="0" dirty="0">
                <a:solidFill>
                  <a:srgbClr val="334154"/>
                </a:solidFill>
                <a:latin typeface="Arial MT"/>
                <a:cs typeface="Arial MT"/>
              </a:rPr>
              <a:t>interacción</a:t>
            </a:r>
            <a:r>
              <a:rPr lang="es-EC" sz="1650" spc="-25" noProof="0" dirty="0">
                <a:solidFill>
                  <a:srgbClr val="334154"/>
                </a:solidFill>
                <a:latin typeface="Arial MT"/>
                <a:cs typeface="Arial MT"/>
              </a:rPr>
              <a:t> </a:t>
            </a:r>
            <a:r>
              <a:rPr lang="es-EC" sz="1650" noProof="0" dirty="0">
                <a:solidFill>
                  <a:srgbClr val="334154"/>
                </a:solidFill>
                <a:latin typeface="Arial MT"/>
                <a:cs typeface="Arial MT"/>
              </a:rPr>
              <a:t>que</a:t>
            </a:r>
            <a:r>
              <a:rPr lang="es-EC" sz="1650" spc="-30" noProof="0" dirty="0">
                <a:solidFill>
                  <a:srgbClr val="334154"/>
                </a:solidFill>
                <a:latin typeface="Arial MT"/>
                <a:cs typeface="Arial MT"/>
              </a:rPr>
              <a:t> </a:t>
            </a:r>
            <a:r>
              <a:rPr lang="es-EC" sz="1650" noProof="0" dirty="0">
                <a:solidFill>
                  <a:srgbClr val="334154"/>
                </a:solidFill>
                <a:latin typeface="Arial MT"/>
                <a:cs typeface="Arial MT"/>
              </a:rPr>
              <a:t>validan</a:t>
            </a:r>
            <a:r>
              <a:rPr lang="es-EC" sz="1650" spc="-35" noProof="0" dirty="0">
                <a:solidFill>
                  <a:srgbClr val="334154"/>
                </a:solidFill>
                <a:latin typeface="Arial MT"/>
                <a:cs typeface="Arial MT"/>
              </a:rPr>
              <a:t> </a:t>
            </a:r>
            <a:r>
              <a:rPr lang="es-EC" sz="1650" noProof="0" dirty="0">
                <a:solidFill>
                  <a:srgbClr val="334154"/>
                </a:solidFill>
                <a:latin typeface="Arial MT"/>
                <a:cs typeface="Arial MT"/>
              </a:rPr>
              <a:t>si</a:t>
            </a:r>
            <a:r>
              <a:rPr lang="es-EC" sz="1650" spc="-45" noProof="0" dirty="0">
                <a:solidFill>
                  <a:srgbClr val="334154"/>
                </a:solidFill>
                <a:latin typeface="Arial MT"/>
                <a:cs typeface="Arial MT"/>
              </a:rPr>
              <a:t> </a:t>
            </a:r>
            <a:r>
              <a:rPr lang="es-EC" sz="1650" noProof="0" dirty="0">
                <a:solidFill>
                  <a:srgbClr val="334154"/>
                </a:solidFill>
                <a:latin typeface="Arial MT"/>
                <a:cs typeface="Arial MT"/>
              </a:rPr>
              <a:t>los</a:t>
            </a:r>
            <a:r>
              <a:rPr lang="es-EC" sz="1650" spc="-30" noProof="0" dirty="0">
                <a:solidFill>
                  <a:srgbClr val="334154"/>
                </a:solidFill>
                <a:latin typeface="Arial MT"/>
                <a:cs typeface="Arial MT"/>
              </a:rPr>
              <a:t> </a:t>
            </a:r>
            <a:r>
              <a:rPr lang="es-EC" sz="1650" noProof="0" dirty="0">
                <a:solidFill>
                  <a:srgbClr val="334154"/>
                </a:solidFill>
                <a:latin typeface="Arial MT"/>
                <a:cs typeface="Arial MT"/>
              </a:rPr>
              <a:t>objetivos</a:t>
            </a:r>
            <a:r>
              <a:rPr lang="es-EC" sz="1650" spc="-40" noProof="0" dirty="0">
                <a:solidFill>
                  <a:srgbClr val="334154"/>
                </a:solidFill>
                <a:latin typeface="Arial MT"/>
                <a:cs typeface="Arial MT"/>
              </a:rPr>
              <a:t> </a:t>
            </a:r>
            <a:r>
              <a:rPr lang="es-EC" sz="1650" spc="-25" noProof="0" dirty="0">
                <a:solidFill>
                  <a:srgbClr val="334154"/>
                </a:solidFill>
                <a:latin typeface="Arial MT"/>
                <a:cs typeface="Arial MT"/>
              </a:rPr>
              <a:t>se </a:t>
            </a:r>
            <a:r>
              <a:rPr lang="es-EC" sz="1650" spc="-10" noProof="0" dirty="0">
                <a:solidFill>
                  <a:srgbClr val="334154"/>
                </a:solidFill>
                <a:latin typeface="Arial MT"/>
                <a:cs typeface="Arial MT"/>
              </a:rPr>
              <a:t>cumplen.</a:t>
            </a:r>
            <a:endParaRPr lang="es-EC" sz="1650" noProof="0" dirty="0">
              <a:latin typeface="Arial MT"/>
              <a:cs typeface="Arial MT"/>
            </a:endParaRPr>
          </a:p>
          <a:p>
            <a:pPr>
              <a:lnSpc>
                <a:spcPct val="100000"/>
              </a:lnSpc>
              <a:spcBef>
                <a:spcPts val="40"/>
              </a:spcBef>
            </a:pPr>
            <a:endParaRPr lang="es-EC" sz="1650" noProof="0" dirty="0">
              <a:latin typeface="Arial MT"/>
              <a:cs typeface="Arial MT"/>
            </a:endParaRPr>
          </a:p>
          <a:p>
            <a:pPr marL="81280">
              <a:lnSpc>
                <a:spcPct val="100000"/>
              </a:lnSpc>
            </a:pPr>
            <a:r>
              <a:rPr lang="es-EC" sz="1650" b="1" spc="-10" noProof="0" dirty="0">
                <a:solidFill>
                  <a:srgbClr val="334154"/>
                </a:solidFill>
                <a:latin typeface="Arial"/>
                <a:cs typeface="Arial"/>
              </a:rPr>
              <a:t>Relación</a:t>
            </a:r>
            <a:endParaRPr lang="es-EC" sz="1650" noProof="0" dirty="0">
              <a:latin typeface="Arial"/>
              <a:cs typeface="Arial"/>
            </a:endParaRPr>
          </a:p>
          <a:p>
            <a:pPr marL="22225" marR="472440" indent="59055">
              <a:lnSpc>
                <a:spcPct val="124900"/>
              </a:lnSpc>
            </a:pPr>
            <a:r>
              <a:rPr lang="es-EC" sz="1650" noProof="0" dirty="0">
                <a:solidFill>
                  <a:srgbClr val="334154"/>
                </a:solidFill>
                <a:latin typeface="Arial MT"/>
                <a:cs typeface="Arial MT"/>
              </a:rPr>
              <a:t>Los</a:t>
            </a:r>
            <a:r>
              <a:rPr lang="es-EC" sz="1650" spc="-50" noProof="0" dirty="0">
                <a:solidFill>
                  <a:srgbClr val="334154"/>
                </a:solidFill>
                <a:latin typeface="Arial MT"/>
                <a:cs typeface="Arial MT"/>
              </a:rPr>
              <a:t> </a:t>
            </a:r>
            <a:r>
              <a:rPr lang="es-EC" sz="1650" noProof="0" dirty="0">
                <a:solidFill>
                  <a:srgbClr val="334154"/>
                </a:solidFill>
                <a:latin typeface="Arial MT"/>
                <a:cs typeface="Arial MT"/>
              </a:rPr>
              <a:t>objetivos</a:t>
            </a:r>
            <a:r>
              <a:rPr lang="es-EC" sz="1650" spc="-60" noProof="0" dirty="0">
                <a:solidFill>
                  <a:srgbClr val="334154"/>
                </a:solidFill>
                <a:latin typeface="Arial MT"/>
                <a:cs typeface="Arial MT"/>
              </a:rPr>
              <a:t> </a:t>
            </a:r>
            <a:r>
              <a:rPr lang="es-EC" sz="1650" noProof="0" dirty="0">
                <a:solidFill>
                  <a:srgbClr val="334154"/>
                </a:solidFill>
                <a:latin typeface="Arial MT"/>
                <a:cs typeface="Arial MT"/>
              </a:rPr>
              <a:t>guían</a:t>
            </a:r>
            <a:r>
              <a:rPr lang="es-EC" sz="1650" spc="-55" noProof="0" dirty="0">
                <a:solidFill>
                  <a:srgbClr val="334154"/>
                </a:solidFill>
                <a:latin typeface="Arial MT"/>
                <a:cs typeface="Arial MT"/>
              </a:rPr>
              <a:t> </a:t>
            </a:r>
            <a:r>
              <a:rPr lang="es-EC" sz="1650" noProof="0" dirty="0">
                <a:solidFill>
                  <a:srgbClr val="334154"/>
                </a:solidFill>
                <a:latin typeface="Arial MT"/>
                <a:cs typeface="Arial MT"/>
              </a:rPr>
              <a:t>la</a:t>
            </a:r>
            <a:r>
              <a:rPr lang="es-EC" sz="1650" spc="-30" noProof="0" dirty="0">
                <a:solidFill>
                  <a:srgbClr val="334154"/>
                </a:solidFill>
                <a:latin typeface="Arial MT"/>
                <a:cs typeface="Arial MT"/>
              </a:rPr>
              <a:t> </a:t>
            </a:r>
            <a:r>
              <a:rPr lang="es-EC" sz="1650" noProof="0" dirty="0">
                <a:solidFill>
                  <a:srgbClr val="334154"/>
                </a:solidFill>
                <a:latin typeface="Arial MT"/>
                <a:cs typeface="Arial MT"/>
              </a:rPr>
              <a:t>creación</a:t>
            </a:r>
            <a:r>
              <a:rPr lang="es-EC" sz="1650" spc="-70" noProof="0" dirty="0">
                <a:solidFill>
                  <a:srgbClr val="334154"/>
                </a:solidFill>
                <a:latin typeface="Arial MT"/>
                <a:cs typeface="Arial MT"/>
              </a:rPr>
              <a:t> </a:t>
            </a:r>
            <a:r>
              <a:rPr lang="es-EC" sz="1650" noProof="0" dirty="0">
                <a:solidFill>
                  <a:srgbClr val="334154"/>
                </a:solidFill>
                <a:latin typeface="Arial MT"/>
                <a:cs typeface="Arial MT"/>
              </a:rPr>
              <a:t>de</a:t>
            </a:r>
            <a:r>
              <a:rPr lang="es-EC" sz="1650" spc="-35" noProof="0" dirty="0">
                <a:solidFill>
                  <a:srgbClr val="334154"/>
                </a:solidFill>
                <a:latin typeface="Arial MT"/>
                <a:cs typeface="Arial MT"/>
              </a:rPr>
              <a:t> </a:t>
            </a:r>
            <a:r>
              <a:rPr lang="es-EC" sz="1650" noProof="0" dirty="0">
                <a:solidFill>
                  <a:srgbClr val="334154"/>
                </a:solidFill>
                <a:latin typeface="Arial MT"/>
                <a:cs typeface="Arial MT"/>
              </a:rPr>
              <a:t>escenarios;</a:t>
            </a:r>
            <a:r>
              <a:rPr lang="es-EC" sz="1650" spc="-55" noProof="0" dirty="0">
                <a:solidFill>
                  <a:srgbClr val="334154"/>
                </a:solidFill>
                <a:latin typeface="Arial MT"/>
                <a:cs typeface="Arial MT"/>
              </a:rPr>
              <a:t> </a:t>
            </a:r>
            <a:r>
              <a:rPr lang="es-EC" sz="1650" spc="-25" noProof="0" dirty="0">
                <a:solidFill>
                  <a:srgbClr val="334154"/>
                </a:solidFill>
                <a:latin typeface="Arial MT"/>
                <a:cs typeface="Arial MT"/>
              </a:rPr>
              <a:t>los </a:t>
            </a:r>
            <a:r>
              <a:rPr lang="es-EC" sz="1650" noProof="0" dirty="0">
                <a:solidFill>
                  <a:srgbClr val="334154"/>
                </a:solidFill>
                <a:latin typeface="Arial MT"/>
                <a:cs typeface="Arial MT"/>
              </a:rPr>
              <a:t>escenarios</a:t>
            </a:r>
            <a:r>
              <a:rPr lang="es-EC" sz="1650" spc="-55" noProof="0" dirty="0">
                <a:solidFill>
                  <a:srgbClr val="334154"/>
                </a:solidFill>
                <a:latin typeface="Arial MT"/>
                <a:cs typeface="Arial MT"/>
              </a:rPr>
              <a:t> </a:t>
            </a:r>
            <a:r>
              <a:rPr lang="es-EC" sz="1650" noProof="0" dirty="0">
                <a:solidFill>
                  <a:srgbClr val="334154"/>
                </a:solidFill>
                <a:latin typeface="Arial MT"/>
                <a:cs typeface="Arial MT"/>
              </a:rPr>
              <a:t>validan</a:t>
            </a:r>
            <a:r>
              <a:rPr lang="es-EC" sz="1650" spc="-45" noProof="0" dirty="0">
                <a:solidFill>
                  <a:srgbClr val="334154"/>
                </a:solidFill>
                <a:latin typeface="Arial MT"/>
                <a:cs typeface="Arial MT"/>
              </a:rPr>
              <a:t> </a:t>
            </a:r>
            <a:r>
              <a:rPr lang="es-EC" sz="1650" noProof="0" dirty="0">
                <a:solidFill>
                  <a:srgbClr val="334154"/>
                </a:solidFill>
                <a:latin typeface="Arial MT"/>
                <a:cs typeface="Arial MT"/>
              </a:rPr>
              <a:t>los</a:t>
            </a:r>
            <a:r>
              <a:rPr lang="es-EC" sz="1650" spc="-75" noProof="0" dirty="0">
                <a:solidFill>
                  <a:srgbClr val="334154"/>
                </a:solidFill>
                <a:latin typeface="Arial MT"/>
                <a:cs typeface="Arial MT"/>
              </a:rPr>
              <a:t> </a:t>
            </a:r>
            <a:r>
              <a:rPr lang="es-EC" sz="1650" spc="-10" noProof="0" dirty="0">
                <a:solidFill>
                  <a:srgbClr val="334154"/>
                </a:solidFill>
                <a:latin typeface="Arial MT"/>
                <a:cs typeface="Arial MT"/>
              </a:rPr>
              <a:t>objetivos.</a:t>
            </a:r>
            <a:endParaRPr lang="es-EC" sz="1650" noProof="0" dirty="0">
              <a:latin typeface="Arial MT"/>
              <a:cs typeface="Arial MT"/>
            </a:endParaRPr>
          </a:p>
        </p:txBody>
      </p:sp>
      <p:pic>
        <p:nvPicPr>
          <p:cNvPr id="3" name="object 3"/>
          <p:cNvPicPr/>
          <p:nvPr/>
        </p:nvPicPr>
        <p:blipFill>
          <a:blip r:embed="rId3" cstate="print"/>
          <a:stretch>
            <a:fillRect/>
          </a:stretch>
        </p:blipFill>
        <p:spPr>
          <a:xfrm>
            <a:off x="381000" y="2170176"/>
            <a:ext cx="190500" cy="190500"/>
          </a:xfrm>
          <a:prstGeom prst="rect">
            <a:avLst/>
          </a:prstGeom>
        </p:spPr>
      </p:pic>
      <p:pic>
        <p:nvPicPr>
          <p:cNvPr id="4" name="object 4"/>
          <p:cNvPicPr/>
          <p:nvPr/>
        </p:nvPicPr>
        <p:blipFill>
          <a:blip r:embed="rId4" cstate="print"/>
          <a:stretch>
            <a:fillRect/>
          </a:stretch>
        </p:blipFill>
        <p:spPr>
          <a:xfrm>
            <a:off x="381000" y="3523488"/>
            <a:ext cx="190500" cy="190500"/>
          </a:xfrm>
          <a:prstGeom prst="rect">
            <a:avLst/>
          </a:prstGeom>
        </p:spPr>
      </p:pic>
      <p:pic>
        <p:nvPicPr>
          <p:cNvPr id="5" name="object 5"/>
          <p:cNvPicPr/>
          <p:nvPr/>
        </p:nvPicPr>
        <p:blipFill>
          <a:blip r:embed="rId5" cstate="print"/>
          <a:stretch>
            <a:fillRect/>
          </a:stretch>
        </p:blipFill>
        <p:spPr>
          <a:xfrm>
            <a:off x="381000" y="4991100"/>
            <a:ext cx="190500" cy="190500"/>
          </a:xfrm>
          <a:prstGeom prst="rect">
            <a:avLst/>
          </a:prstGeom>
        </p:spPr>
      </p:pic>
      <p:sp>
        <p:nvSpPr>
          <p:cNvPr id="6" name="object 6"/>
          <p:cNvSpPr txBox="1">
            <a:spLocks noGrp="1"/>
          </p:cNvSpPr>
          <p:nvPr>
            <p:ph type="title"/>
          </p:nvPr>
        </p:nvSpPr>
        <p:spPr>
          <a:xfrm>
            <a:off x="381000" y="25838"/>
            <a:ext cx="9688195" cy="1155897"/>
          </a:xfrm>
          <a:prstGeom prst="rect">
            <a:avLst/>
          </a:prstGeom>
        </p:spPr>
        <p:txBody>
          <a:bodyPr vert="horz" wrap="square" lIns="0" tIns="456184" rIns="0" bIns="0" rtlCol="0">
            <a:spAutoFit/>
          </a:bodyPr>
          <a:lstStyle/>
          <a:p>
            <a:pPr marL="12700">
              <a:lnSpc>
                <a:spcPct val="100000"/>
              </a:lnSpc>
              <a:spcBef>
                <a:spcPts val="100"/>
              </a:spcBef>
            </a:pPr>
            <a:r>
              <a:rPr lang="es-EC" sz="3600" spc="-60" noProof="0" dirty="0">
                <a:latin typeface="Cambria"/>
                <a:cs typeface="Cambria"/>
              </a:rPr>
              <a:t>17.3</a:t>
            </a:r>
            <a:r>
              <a:rPr lang="es-EC" sz="3600" spc="30" noProof="0" dirty="0">
                <a:latin typeface="Cambria"/>
                <a:cs typeface="Cambria"/>
              </a:rPr>
              <a:t> </a:t>
            </a:r>
            <a:r>
              <a:rPr lang="es-EC" sz="3600" spc="190" noProof="0" dirty="0">
                <a:latin typeface="Cambria"/>
                <a:cs typeface="Cambria"/>
              </a:rPr>
              <a:t>El</a:t>
            </a:r>
            <a:r>
              <a:rPr lang="es-EC" sz="3600" spc="35" noProof="0" dirty="0">
                <a:latin typeface="Cambria"/>
                <a:cs typeface="Cambria"/>
              </a:rPr>
              <a:t> </a:t>
            </a:r>
            <a:r>
              <a:rPr lang="es-EC" sz="3600" spc="200" noProof="0" dirty="0">
                <a:latin typeface="Cambria"/>
                <a:cs typeface="Cambria"/>
              </a:rPr>
              <a:t>Uso</a:t>
            </a:r>
            <a:r>
              <a:rPr lang="es-EC" sz="3600" spc="15" noProof="0" dirty="0">
                <a:latin typeface="Cambria"/>
                <a:cs typeface="Cambria"/>
              </a:rPr>
              <a:t> </a:t>
            </a:r>
            <a:r>
              <a:rPr lang="es-EC" sz="3600" spc="80" noProof="0" dirty="0">
                <a:latin typeface="Cambria"/>
                <a:cs typeface="Cambria"/>
              </a:rPr>
              <a:t>de</a:t>
            </a:r>
            <a:r>
              <a:rPr lang="es-EC" sz="3600" spc="20" noProof="0" dirty="0">
                <a:latin typeface="Cambria"/>
                <a:cs typeface="Cambria"/>
              </a:rPr>
              <a:t> </a:t>
            </a:r>
            <a:r>
              <a:rPr lang="es-EC" sz="3600" spc="120" noProof="0" dirty="0">
                <a:latin typeface="Cambria"/>
                <a:cs typeface="Cambria"/>
              </a:rPr>
              <a:t>Objetivos</a:t>
            </a:r>
            <a:r>
              <a:rPr lang="es-EC" sz="3600" spc="25" noProof="0" dirty="0">
                <a:latin typeface="Cambria"/>
                <a:cs typeface="Cambria"/>
              </a:rPr>
              <a:t> </a:t>
            </a:r>
            <a:r>
              <a:rPr lang="es-EC" sz="3600" spc="130" noProof="0" dirty="0">
                <a:latin typeface="Cambria"/>
                <a:cs typeface="Cambria"/>
              </a:rPr>
              <a:t>y</a:t>
            </a:r>
            <a:r>
              <a:rPr lang="es-EC" sz="3600" spc="35" noProof="0" dirty="0">
                <a:latin typeface="Cambria"/>
                <a:cs typeface="Cambria"/>
              </a:rPr>
              <a:t> </a:t>
            </a:r>
            <a:r>
              <a:rPr lang="es-EC" sz="3600" spc="155" noProof="0" dirty="0">
                <a:latin typeface="Cambria"/>
                <a:cs typeface="Cambria"/>
              </a:rPr>
              <a:t>Escenarios</a:t>
            </a:r>
            <a:endParaRPr lang="es-EC" sz="3600" noProof="0" dirty="0">
              <a:latin typeface="Cambria"/>
              <a:cs typeface="Cambria"/>
            </a:endParaRPr>
          </a:p>
        </p:txBody>
      </p:sp>
      <p:pic>
        <p:nvPicPr>
          <p:cNvPr id="8" name="object 8"/>
          <p:cNvPicPr/>
          <p:nvPr/>
        </p:nvPicPr>
        <p:blipFill>
          <a:blip r:embed="rId6" cstate="print"/>
          <a:stretch>
            <a:fillRect/>
          </a:stretch>
        </p:blipFill>
        <p:spPr>
          <a:xfrm>
            <a:off x="6057900" y="2522220"/>
            <a:ext cx="5979413" cy="3256026"/>
          </a:xfrm>
          <a:prstGeom prst="rect">
            <a:avLst/>
          </a:prstGeom>
        </p:spPr>
      </p:pic>
      <p:sp>
        <p:nvSpPr>
          <p:cNvPr id="9" name="object 3">
            <a:extLst>
              <a:ext uri="{FF2B5EF4-FFF2-40B4-BE49-F238E27FC236}">
                <a16:creationId xmlns:a16="http://schemas.microsoft.com/office/drawing/2014/main" id="{19BAA4DA-B978-4B22-9635-94DC69E37C44}"/>
              </a:ext>
            </a:extLst>
          </p:cNvPr>
          <p:cNvSpPr/>
          <p:nvPr/>
        </p:nvSpPr>
        <p:spPr>
          <a:xfrm>
            <a:off x="571500" y="1143000"/>
            <a:ext cx="11049000" cy="20320"/>
          </a:xfrm>
          <a:custGeom>
            <a:avLst/>
            <a:gdLst/>
            <a:ahLst/>
            <a:cxnLst/>
            <a:rect l="l" t="t" r="r" b="b"/>
            <a:pathLst>
              <a:path w="11049000" h="20319">
                <a:moveTo>
                  <a:pt x="11049000" y="0"/>
                </a:moveTo>
                <a:lnTo>
                  <a:pt x="0" y="0"/>
                </a:lnTo>
                <a:lnTo>
                  <a:pt x="0" y="19812"/>
                </a:lnTo>
                <a:lnTo>
                  <a:pt x="11049000" y="19812"/>
                </a:lnTo>
                <a:lnTo>
                  <a:pt x="11049000" y="0"/>
                </a:lnTo>
                <a:close/>
              </a:path>
            </a:pathLst>
          </a:custGeom>
          <a:solidFill>
            <a:srgbClr val="E1E8EF"/>
          </a:solidFill>
        </p:spPr>
        <p:txBody>
          <a:bodyPr wrap="square" lIns="0" tIns="0" rIns="0" bIns="0" rtlCol="0"/>
          <a:lstStyle/>
          <a:p>
            <a:endParaRPr lang="es-EC" noProof="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77261" y="2629027"/>
            <a:ext cx="7236459" cy="1113155"/>
          </a:xfrm>
          <a:prstGeom prst="rect">
            <a:avLst/>
          </a:prstGeom>
        </p:spPr>
        <p:txBody>
          <a:bodyPr vert="horz" wrap="square" lIns="0" tIns="12700" rIns="0" bIns="0" rtlCol="0">
            <a:spAutoFit/>
          </a:bodyPr>
          <a:lstStyle/>
          <a:p>
            <a:pPr marL="1905" algn="ctr">
              <a:lnSpc>
                <a:spcPct val="100000"/>
              </a:lnSpc>
              <a:spcBef>
                <a:spcPts val="100"/>
              </a:spcBef>
            </a:pPr>
            <a:r>
              <a:rPr lang="es-EC" sz="2100" b="0" noProof="0" dirty="0">
                <a:solidFill>
                  <a:srgbClr val="C5A257"/>
                </a:solidFill>
                <a:latin typeface="Calibri"/>
                <a:cs typeface="Calibri"/>
              </a:rPr>
              <a:t>CAPÍTULO</a:t>
            </a:r>
            <a:r>
              <a:rPr lang="es-EC" sz="2100" b="0" spc="-85" noProof="0" dirty="0">
                <a:solidFill>
                  <a:srgbClr val="C5A257"/>
                </a:solidFill>
                <a:latin typeface="Calibri"/>
                <a:cs typeface="Calibri"/>
              </a:rPr>
              <a:t> </a:t>
            </a:r>
            <a:r>
              <a:rPr lang="es-EC" sz="2100" b="0" spc="-25" noProof="0" dirty="0">
                <a:solidFill>
                  <a:srgbClr val="C5A257"/>
                </a:solidFill>
                <a:latin typeface="Calibri"/>
                <a:cs typeface="Calibri"/>
              </a:rPr>
              <a:t>18:</a:t>
            </a:r>
            <a:endParaRPr lang="es-EC" sz="2100" noProof="0" dirty="0">
              <a:latin typeface="Calibri"/>
              <a:cs typeface="Calibri"/>
            </a:endParaRPr>
          </a:p>
          <a:p>
            <a:pPr algn="ctr">
              <a:lnSpc>
                <a:spcPct val="100000"/>
              </a:lnSpc>
              <a:spcBef>
                <a:spcPts val="280"/>
              </a:spcBef>
            </a:pPr>
            <a:r>
              <a:rPr lang="es-EC" sz="4800" spc="130" noProof="0" dirty="0">
                <a:solidFill>
                  <a:srgbClr val="002854"/>
                </a:solidFill>
                <a:latin typeface="Times New Roman"/>
                <a:cs typeface="Times New Roman"/>
              </a:rPr>
              <a:t>Actividades de</a:t>
            </a:r>
            <a:r>
              <a:rPr lang="es-EC" sz="4800" spc="-85" noProof="0" dirty="0">
                <a:solidFill>
                  <a:srgbClr val="002854"/>
                </a:solidFill>
                <a:latin typeface="Times New Roman"/>
                <a:cs typeface="Times New Roman"/>
              </a:rPr>
              <a:t> </a:t>
            </a:r>
            <a:r>
              <a:rPr lang="es-EC" sz="4800" spc="135" noProof="0" dirty="0">
                <a:solidFill>
                  <a:srgbClr val="002854"/>
                </a:solidFill>
                <a:latin typeface="Times New Roman"/>
                <a:cs typeface="Times New Roman"/>
              </a:rPr>
              <a:t>Elicitación</a:t>
            </a:r>
            <a:endParaRPr lang="es-EC" sz="4800" noProof="0" dirty="0">
              <a:latin typeface="Times New Roman"/>
              <a:cs typeface="Times New Roman"/>
            </a:endParaRPr>
          </a:p>
        </p:txBody>
      </p:sp>
      <p:sp>
        <p:nvSpPr>
          <p:cNvPr id="3" name="object 3">
            <a:extLst>
              <a:ext uri="{FF2B5EF4-FFF2-40B4-BE49-F238E27FC236}">
                <a16:creationId xmlns:a16="http://schemas.microsoft.com/office/drawing/2014/main" id="{5725FD5F-8405-4F92-A746-A94C621DEA2A}"/>
              </a:ext>
            </a:extLst>
          </p:cNvPr>
          <p:cNvSpPr/>
          <p:nvPr/>
        </p:nvSpPr>
        <p:spPr>
          <a:xfrm>
            <a:off x="5399910" y="3886200"/>
            <a:ext cx="1391160" cy="76200"/>
          </a:xfrm>
          <a:custGeom>
            <a:avLst/>
            <a:gdLst/>
            <a:ahLst/>
            <a:cxnLst/>
            <a:rect l="l" t="t" r="r" b="b"/>
            <a:pathLst>
              <a:path w="952500" h="38100">
                <a:moveTo>
                  <a:pt x="952500" y="0"/>
                </a:moveTo>
                <a:lnTo>
                  <a:pt x="0" y="0"/>
                </a:lnTo>
                <a:lnTo>
                  <a:pt x="0" y="38100"/>
                </a:lnTo>
                <a:lnTo>
                  <a:pt x="952500" y="38100"/>
                </a:lnTo>
                <a:lnTo>
                  <a:pt x="952500" y="0"/>
                </a:lnTo>
                <a:close/>
              </a:path>
            </a:pathLst>
          </a:custGeom>
          <a:solidFill>
            <a:srgbClr val="C5A257"/>
          </a:solidFill>
        </p:spPr>
        <p:txBody>
          <a:bodyPr wrap="square" lIns="0" tIns="0" rIns="0" bIns="0" rtlCol="0"/>
          <a:lstStyle/>
          <a:p>
            <a:endParaRPr lang="es-EC" noProof="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343</TotalTime>
  <Words>8619</Words>
  <Application>Microsoft Office PowerPoint</Application>
  <PresentationFormat>Panorámica</PresentationFormat>
  <Paragraphs>694</Paragraphs>
  <Slides>54</Slides>
  <Notes>45</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54</vt:i4>
      </vt:variant>
    </vt:vector>
  </HeadingPairs>
  <TitlesOfParts>
    <vt:vector size="63" baseType="lpstr">
      <vt:lpstr>Aptos</vt:lpstr>
      <vt:lpstr>Arial</vt:lpstr>
      <vt:lpstr>Arial MT</vt:lpstr>
      <vt:lpstr>Calibri</vt:lpstr>
      <vt:lpstr>Cambria</vt:lpstr>
      <vt:lpstr>Courier New</vt:lpstr>
      <vt:lpstr>Tahoma</vt:lpstr>
      <vt:lpstr>Times New Roman</vt:lpstr>
      <vt:lpstr>Office Theme</vt:lpstr>
      <vt:lpstr>Ingeniería de Requisitos: Fundamentos y Técnicas</vt:lpstr>
      <vt:lpstr>Marco de las actividades principales</vt:lpstr>
      <vt:lpstr>Presentación de PowerPoint</vt:lpstr>
      <vt:lpstr>TEMA 1 </vt:lpstr>
      <vt:lpstr>CAPÍTULO 17: FUNDAMENTOS DE LA ELICITACIÓN</vt:lpstr>
      <vt:lpstr>17.1 Tres actividades de la Elicitación  Objetivo: Progresar en la dimensión de contenido</vt:lpstr>
      <vt:lpstr>17.2 Las Fuentes de Requisitos</vt:lpstr>
      <vt:lpstr>17.3 El Uso de Objetivos y Escenarios</vt:lpstr>
      <vt:lpstr>CAPÍTULO 18: Actividades de Elicitación</vt:lpstr>
      <vt:lpstr>18. Desglose del Proceso de Elicitación</vt:lpstr>
      <vt:lpstr>CAPÍTULO 19: TÉCNICAS DE ELICITACIÓN</vt:lpstr>
      <vt:lpstr>19.1 Técnicas de Elicitación: Plantilla común</vt:lpstr>
      <vt:lpstr>19.2 La Entrevista  Tipos y Preparación</vt:lpstr>
      <vt:lpstr>19.3 Taller o Workshop</vt:lpstr>
      <vt:lpstr>19.4 Grupo Focal</vt:lpstr>
      <vt:lpstr>INGENIERÍA DE REQUISITOS</vt:lpstr>
      <vt:lpstr>19.5 Observación: Directa y Etnográfica</vt:lpstr>
      <vt:lpstr>19.6 Técnicas Especializadas: Cuestionarios</vt:lpstr>
      <vt:lpstr>19.7 Lectura basada en perspectivas</vt:lpstr>
      <vt:lpstr>19.8 Innovación: Design Thinking</vt:lpstr>
      <vt:lpstr>CAPÍTULO 20: TÉCNICAS DE ASISTENCIA</vt:lpstr>
      <vt:lpstr>20.1 Lluvia de Ideas (Brainstorming)</vt:lpstr>
      <vt:lpstr>20.2 Prototipado</vt:lpstr>
      <vt:lpstr>20.3 Método KJ (Diagrama de Afinidad)</vt:lpstr>
      <vt:lpstr>20.4 Mapas Mentales (Mind Mapping)</vt:lpstr>
      <vt:lpstr>20.5 Listas de Verificación de Elicitación</vt:lpstr>
      <vt:lpstr>INGENIERÍA DE REQUISITOS</vt:lpstr>
      <vt:lpstr>CAPÍTULO 21: Fundamentos de la Documentación</vt:lpstr>
      <vt:lpstr>21. Fundamentos de la Documentación</vt:lpstr>
      <vt:lpstr>CAPÍTULO 22: Criterios de Calidad</vt:lpstr>
      <vt:lpstr>22. Criterios de Calidad</vt:lpstr>
      <vt:lpstr>CAPÍTULO 23: Atributos de Requisitos</vt:lpstr>
      <vt:lpstr>23. Atributos de Requisitos</vt:lpstr>
      <vt:lpstr>CAPÍTULO 24: Especificación de Requisitos</vt:lpstr>
      <vt:lpstr>24.1 Especificaciones: Tipos (DIN 69901-5)</vt:lpstr>
      <vt:lpstr>24.2 Estructuras de Referencia</vt:lpstr>
      <vt:lpstr>CAPÍTULO 25: Lenguaje Natural</vt:lpstr>
      <vt:lpstr>25. Lenguaje Natural: Balance</vt:lpstr>
      <vt:lpstr>25. Lenguaje Natural: Ambigüedad</vt:lpstr>
      <vt:lpstr>INGENIERÍA DE REQUISITOS</vt:lpstr>
      <vt:lpstr>CAPÍTULO 26: Modelos Conceptuales</vt:lpstr>
      <vt:lpstr>26. Modelos Conceptuales</vt:lpstr>
      <vt:lpstr>26.3 Semiótica: El Tetraedro de FRISCO</vt:lpstr>
      <vt:lpstr>26.4 - 26.6 Sintaxis, Transformación y Lenguajes</vt:lpstr>
      <vt:lpstr>Presentación de PowerPoint</vt:lpstr>
      <vt:lpstr>27. Combinación</vt:lpstr>
      <vt:lpstr>CAPÍTULO 28: Fundamentos</vt:lpstr>
      <vt:lpstr>28. Definición y Objetivos</vt:lpstr>
      <vt:lpstr>28.3 Resultados y 28.4 Beneficios</vt:lpstr>
      <vt:lpstr>29. Conflictos: Causas y Tipos</vt:lpstr>
      <vt:lpstr>30. Estrategias de Resolución</vt:lpstr>
      <vt:lpstr>30.5 Idoneidad: Tipos vs. Estrategias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jaime mariscal</dc:creator>
  <cp:lastModifiedBy>jaime mariscal</cp:lastModifiedBy>
  <cp:revision>30</cp:revision>
  <dcterms:created xsi:type="dcterms:W3CDTF">2026-01-27T01:14:38Z</dcterms:created>
  <dcterms:modified xsi:type="dcterms:W3CDTF">2026-02-03T15:12:12Z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2026-01-25T00:00:00Z</vt:filetime>
  </property>
  <property fmtid="{D5CDD505-2E9C-101B-9397-08002B2CF9AE}" pid="3" name="Creator">
    <vt:lpwstr>Microsoft® PowerPoint® LTSC</vt:lpwstr>
  </property>
  <property fmtid="{D5CDD505-2E9C-101B-9397-08002B2CF9AE}" pid="4" name="LastSaved">
    <vt:filetime>2026-01-27T00:00:00Z</vt:filetime>
  </property>
  <property fmtid="{D5CDD505-2E9C-101B-9397-08002B2CF9AE}" pid="5" name="Producer">
    <vt:lpwstr>Microsoft® PowerPoint® LTSC</vt:lpwstr>
  </property>
</Properties>
</file>